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56"/>
  </p:notesMasterIdLst>
  <p:sldIdLst>
    <p:sldId id="257" r:id="rId2"/>
    <p:sldId id="258" r:id="rId3"/>
    <p:sldId id="259" r:id="rId4"/>
    <p:sldId id="263" r:id="rId5"/>
    <p:sldId id="266" r:id="rId6"/>
    <p:sldId id="268" r:id="rId7"/>
    <p:sldId id="269" r:id="rId8"/>
    <p:sldId id="265" r:id="rId9"/>
    <p:sldId id="267" r:id="rId10"/>
    <p:sldId id="264" r:id="rId11"/>
    <p:sldId id="270" r:id="rId12"/>
    <p:sldId id="310" r:id="rId13"/>
    <p:sldId id="271" r:id="rId14"/>
    <p:sldId id="273" r:id="rId15"/>
    <p:sldId id="274" r:id="rId16"/>
    <p:sldId id="275" r:id="rId17"/>
    <p:sldId id="311" r:id="rId18"/>
    <p:sldId id="278" r:id="rId19"/>
    <p:sldId id="279" r:id="rId20"/>
    <p:sldId id="277" r:id="rId21"/>
    <p:sldId id="276" r:id="rId22"/>
    <p:sldId id="260" r:id="rId23"/>
    <p:sldId id="284" r:id="rId24"/>
    <p:sldId id="287" r:id="rId25"/>
    <p:sldId id="282" r:id="rId26"/>
    <p:sldId id="288" r:id="rId27"/>
    <p:sldId id="285" r:id="rId28"/>
    <p:sldId id="280" r:id="rId29"/>
    <p:sldId id="289" r:id="rId30"/>
    <p:sldId id="312" r:id="rId31"/>
    <p:sldId id="290" r:id="rId32"/>
    <p:sldId id="291" r:id="rId33"/>
    <p:sldId id="292" r:id="rId34"/>
    <p:sldId id="293" r:id="rId35"/>
    <p:sldId id="295" r:id="rId36"/>
    <p:sldId id="294" r:id="rId37"/>
    <p:sldId id="296" r:id="rId38"/>
    <p:sldId id="313" r:id="rId39"/>
    <p:sldId id="314" r:id="rId40"/>
    <p:sldId id="315" r:id="rId41"/>
    <p:sldId id="316" r:id="rId42"/>
    <p:sldId id="317" r:id="rId43"/>
    <p:sldId id="318" r:id="rId44"/>
    <p:sldId id="297" r:id="rId45"/>
    <p:sldId id="298" r:id="rId46"/>
    <p:sldId id="299" r:id="rId47"/>
    <p:sldId id="300" r:id="rId48"/>
    <p:sldId id="307" r:id="rId49"/>
    <p:sldId id="303" r:id="rId50"/>
    <p:sldId id="304" r:id="rId51"/>
    <p:sldId id="305" r:id="rId52"/>
    <p:sldId id="308" r:id="rId53"/>
    <p:sldId id="306" r:id="rId54"/>
    <p:sldId id="309"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1F5F"/>
    <a:srgbClr val="9420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3"/>
    <p:restoredTop sz="94107"/>
  </p:normalViewPr>
  <p:slideViewPr>
    <p:cSldViewPr snapToGrid="0" snapToObjects="1">
      <p:cViewPr varScale="1">
        <p:scale>
          <a:sx n="107" d="100"/>
          <a:sy n="107" d="100"/>
        </p:scale>
        <p:origin x="702" y="11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A569DF-697F-114F-8764-0EA945E9C1C8}" type="datetimeFigureOut">
              <a:rPr kumimoji="1" lang="zh-CN" altLang="en-US" smtClean="0"/>
              <a:pPr/>
              <a:t>2021/1/5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87CAD9-56A0-BA4C-A069-3E6F9C4E203E}" type="slidenum">
              <a:rPr kumimoji="1" lang="zh-CN" altLang="en-US" smtClean="0"/>
              <a:pPr/>
              <a:t>‹#›</a:t>
            </a:fld>
            <a:endParaRPr kumimoji="1" lang="zh-CN" altLang="en-US"/>
          </a:p>
        </p:txBody>
      </p:sp>
    </p:spTree>
    <p:extLst>
      <p:ext uri="{BB962C8B-B14F-4D97-AF65-F5344CB8AC3E}">
        <p14:creationId xmlns:p14="http://schemas.microsoft.com/office/powerpoint/2010/main" val="1145706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11D5BD9-8DD2-2C40-AF1F-59D097E9E84A}" type="slidenum">
              <a:rPr kumimoji="1" lang="zh-CN" altLang="en-US" smtClean="0"/>
              <a:pPr/>
              <a:t>1</a:t>
            </a:fld>
            <a:endParaRPr kumimoji="1" lang="zh-CN" altLang="en-US"/>
          </a:p>
        </p:txBody>
      </p:sp>
    </p:spTree>
    <p:extLst>
      <p:ext uri="{BB962C8B-B14F-4D97-AF65-F5344CB8AC3E}">
        <p14:creationId xmlns:p14="http://schemas.microsoft.com/office/powerpoint/2010/main" val="250772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2</a:t>
            </a:fld>
            <a:endParaRPr lang="zh-CN" altLang="en-US"/>
          </a:p>
        </p:txBody>
      </p:sp>
    </p:spTree>
    <p:extLst>
      <p:ext uri="{BB962C8B-B14F-4D97-AF65-F5344CB8AC3E}">
        <p14:creationId xmlns:p14="http://schemas.microsoft.com/office/powerpoint/2010/main" val="562861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AEB127D-2DE6-4FF9-BDB8-40F9E765070D}" type="slidenum">
              <a:rPr lang="zh-CN" altLang="en-US" smtClean="0"/>
              <a:pPr>
                <a:defRPr/>
              </a:pPr>
              <a:t>9</a:t>
            </a:fld>
            <a:endParaRPr lang="zh-CN" altLang="en-US"/>
          </a:p>
        </p:txBody>
      </p:sp>
    </p:spTree>
    <p:extLst>
      <p:ext uri="{BB962C8B-B14F-4D97-AF65-F5344CB8AC3E}">
        <p14:creationId xmlns:p14="http://schemas.microsoft.com/office/powerpoint/2010/main" val="1748121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5B059AA4-3464-744E-91E3-1165F669C36D}" type="datetimeFigureOut">
              <a:rPr kumimoji="1" lang="zh-CN" altLang="en-US" smtClean="0"/>
              <a:pPr/>
              <a:t>2021/1/5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882BD29-CE87-B645-90E2-CA454C3DACB9}" type="slidenum">
              <a:rPr kumimoji="1" lang="zh-CN" altLang="en-US" smtClean="0"/>
              <a:pPr/>
              <a:t>‹#›</a:t>
            </a:fld>
            <a:endParaRPr kumimoji="1" lang="zh-CN" altLang="en-US"/>
          </a:p>
        </p:txBody>
      </p:sp>
    </p:spTree>
    <p:extLst>
      <p:ext uri="{BB962C8B-B14F-4D97-AF65-F5344CB8AC3E}">
        <p14:creationId xmlns:p14="http://schemas.microsoft.com/office/powerpoint/2010/main" val="2136117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B059AA4-3464-744E-91E3-1165F669C36D}" type="datetimeFigureOut">
              <a:rPr kumimoji="1" lang="zh-CN" altLang="en-US" smtClean="0"/>
              <a:pPr/>
              <a:t>2021/1/5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882BD29-CE87-B645-90E2-CA454C3DACB9}" type="slidenum">
              <a:rPr kumimoji="1" lang="zh-CN" altLang="en-US" smtClean="0"/>
              <a:pPr/>
              <a:t>‹#›</a:t>
            </a:fld>
            <a:endParaRPr kumimoji="1" lang="zh-CN" altLang="en-US"/>
          </a:p>
        </p:txBody>
      </p:sp>
    </p:spTree>
    <p:extLst>
      <p:ext uri="{BB962C8B-B14F-4D97-AF65-F5344CB8AC3E}">
        <p14:creationId xmlns:p14="http://schemas.microsoft.com/office/powerpoint/2010/main" val="1856552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B059AA4-3464-744E-91E3-1165F669C36D}" type="datetimeFigureOut">
              <a:rPr kumimoji="1" lang="zh-CN" altLang="en-US" smtClean="0"/>
              <a:pPr/>
              <a:t>2021/1/5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882BD29-CE87-B645-90E2-CA454C3DACB9}" type="slidenum">
              <a:rPr kumimoji="1" lang="zh-CN" altLang="en-US" smtClean="0"/>
              <a:pPr/>
              <a:t>‹#›</a:t>
            </a:fld>
            <a:endParaRPr kumimoji="1" lang="zh-CN" altLang="en-US"/>
          </a:p>
        </p:txBody>
      </p:sp>
    </p:spTree>
    <p:extLst>
      <p:ext uri="{BB962C8B-B14F-4D97-AF65-F5344CB8AC3E}">
        <p14:creationId xmlns:p14="http://schemas.microsoft.com/office/powerpoint/2010/main" val="1354344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229125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499745"/>
            <a:ext cx="10515600" cy="1325563"/>
          </a:xfrm>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B059AA4-3464-744E-91E3-1165F669C36D}" type="datetimeFigureOut">
              <a:rPr kumimoji="1" lang="zh-CN" altLang="en-US" smtClean="0"/>
              <a:pPr/>
              <a:t>2021/1/5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882BD29-CE87-B645-90E2-CA454C3DACB9}" type="slidenum">
              <a:rPr kumimoji="1" lang="zh-CN" altLang="en-US" smtClean="0"/>
              <a:pPr/>
              <a:t>‹#›</a:t>
            </a:fld>
            <a:endParaRPr kumimoji="1" lang="zh-CN" altLang="en-US"/>
          </a:p>
        </p:txBody>
      </p:sp>
    </p:spTree>
    <p:extLst>
      <p:ext uri="{BB962C8B-B14F-4D97-AF65-F5344CB8AC3E}">
        <p14:creationId xmlns:p14="http://schemas.microsoft.com/office/powerpoint/2010/main" val="98321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B059AA4-3464-744E-91E3-1165F669C36D}" type="datetimeFigureOut">
              <a:rPr kumimoji="1" lang="zh-CN" altLang="en-US" smtClean="0"/>
              <a:pPr/>
              <a:t>2021/1/5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882BD29-CE87-B645-90E2-CA454C3DACB9}" type="slidenum">
              <a:rPr kumimoji="1" lang="zh-CN" altLang="en-US" smtClean="0"/>
              <a:pPr/>
              <a:t>‹#›</a:t>
            </a:fld>
            <a:endParaRPr kumimoji="1" lang="zh-CN" altLang="en-US"/>
          </a:p>
        </p:txBody>
      </p:sp>
    </p:spTree>
    <p:extLst>
      <p:ext uri="{BB962C8B-B14F-4D97-AF65-F5344CB8AC3E}">
        <p14:creationId xmlns:p14="http://schemas.microsoft.com/office/powerpoint/2010/main" val="1070307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B059AA4-3464-744E-91E3-1165F669C36D}" type="datetimeFigureOut">
              <a:rPr kumimoji="1" lang="zh-CN" altLang="en-US" smtClean="0"/>
              <a:pPr/>
              <a:t>2021/1/5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882BD29-CE87-B645-90E2-CA454C3DACB9}" type="slidenum">
              <a:rPr kumimoji="1" lang="zh-CN" altLang="en-US" smtClean="0"/>
              <a:pPr/>
              <a:t>‹#›</a:t>
            </a:fld>
            <a:endParaRPr kumimoji="1" lang="zh-CN" altLang="en-US"/>
          </a:p>
        </p:txBody>
      </p:sp>
    </p:spTree>
    <p:extLst>
      <p:ext uri="{BB962C8B-B14F-4D97-AF65-F5344CB8AC3E}">
        <p14:creationId xmlns:p14="http://schemas.microsoft.com/office/powerpoint/2010/main" val="1333444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B059AA4-3464-744E-91E3-1165F669C36D}" type="datetimeFigureOut">
              <a:rPr kumimoji="1" lang="zh-CN" altLang="en-US" smtClean="0"/>
              <a:pPr/>
              <a:t>2021/1/5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3882BD29-CE87-B645-90E2-CA454C3DACB9}" type="slidenum">
              <a:rPr kumimoji="1" lang="zh-CN" altLang="en-US" smtClean="0"/>
              <a:pPr/>
              <a:t>‹#›</a:t>
            </a:fld>
            <a:endParaRPr kumimoji="1" lang="zh-CN" altLang="en-US"/>
          </a:p>
        </p:txBody>
      </p:sp>
    </p:spTree>
    <p:extLst>
      <p:ext uri="{BB962C8B-B14F-4D97-AF65-F5344CB8AC3E}">
        <p14:creationId xmlns:p14="http://schemas.microsoft.com/office/powerpoint/2010/main" val="62842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B059AA4-3464-744E-91E3-1165F669C36D}" type="datetimeFigureOut">
              <a:rPr kumimoji="1" lang="zh-CN" altLang="en-US" smtClean="0"/>
              <a:pPr/>
              <a:t>2021/1/5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882BD29-CE87-B645-90E2-CA454C3DACB9}" type="slidenum">
              <a:rPr kumimoji="1" lang="zh-CN" altLang="en-US" smtClean="0"/>
              <a:pPr/>
              <a:t>‹#›</a:t>
            </a:fld>
            <a:endParaRPr kumimoji="1" lang="zh-CN" altLang="en-US"/>
          </a:p>
        </p:txBody>
      </p:sp>
    </p:spTree>
    <p:extLst>
      <p:ext uri="{BB962C8B-B14F-4D97-AF65-F5344CB8AC3E}">
        <p14:creationId xmlns:p14="http://schemas.microsoft.com/office/powerpoint/2010/main" val="1771090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059AA4-3464-744E-91E3-1165F669C36D}" type="datetimeFigureOut">
              <a:rPr kumimoji="1" lang="zh-CN" altLang="en-US" smtClean="0"/>
              <a:pPr/>
              <a:t>2021/1/5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3882BD29-CE87-B645-90E2-CA454C3DACB9}" type="slidenum">
              <a:rPr kumimoji="1" lang="zh-CN" altLang="en-US" smtClean="0"/>
              <a:pPr/>
              <a:t>‹#›</a:t>
            </a:fld>
            <a:endParaRPr kumimoji="1" lang="zh-CN" altLang="en-US"/>
          </a:p>
        </p:txBody>
      </p:sp>
    </p:spTree>
    <p:extLst>
      <p:ext uri="{BB962C8B-B14F-4D97-AF65-F5344CB8AC3E}">
        <p14:creationId xmlns:p14="http://schemas.microsoft.com/office/powerpoint/2010/main" val="448059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B059AA4-3464-744E-91E3-1165F669C36D}" type="datetimeFigureOut">
              <a:rPr kumimoji="1" lang="zh-CN" altLang="en-US" smtClean="0"/>
              <a:pPr/>
              <a:t>2021/1/5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882BD29-CE87-B645-90E2-CA454C3DACB9}" type="slidenum">
              <a:rPr kumimoji="1" lang="zh-CN" altLang="en-US" smtClean="0"/>
              <a:pPr/>
              <a:t>‹#›</a:t>
            </a:fld>
            <a:endParaRPr kumimoji="1" lang="zh-CN" altLang="en-US"/>
          </a:p>
        </p:txBody>
      </p:sp>
    </p:spTree>
    <p:extLst>
      <p:ext uri="{BB962C8B-B14F-4D97-AF65-F5344CB8AC3E}">
        <p14:creationId xmlns:p14="http://schemas.microsoft.com/office/powerpoint/2010/main" val="1459862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将图片拖动到占位符，或单击添加图标</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B059AA4-3464-744E-91E3-1165F669C36D}" type="datetimeFigureOut">
              <a:rPr kumimoji="1" lang="zh-CN" altLang="en-US" smtClean="0"/>
              <a:pPr/>
              <a:t>2021/1/5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882BD29-CE87-B645-90E2-CA454C3DACB9}" type="slidenum">
              <a:rPr kumimoji="1" lang="zh-CN" altLang="en-US" smtClean="0"/>
              <a:pPr/>
              <a:t>‹#›</a:t>
            </a:fld>
            <a:endParaRPr kumimoji="1" lang="zh-CN" altLang="en-US"/>
          </a:p>
        </p:txBody>
      </p:sp>
    </p:spTree>
    <p:extLst>
      <p:ext uri="{BB962C8B-B14F-4D97-AF65-F5344CB8AC3E}">
        <p14:creationId xmlns:p14="http://schemas.microsoft.com/office/powerpoint/2010/main" val="912538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059AA4-3464-744E-91E3-1165F669C36D}" type="datetimeFigureOut">
              <a:rPr kumimoji="1" lang="zh-CN" altLang="en-US" smtClean="0"/>
              <a:pPr/>
              <a:t>2021/1/5</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82BD29-CE87-B645-90E2-CA454C3DACB9}" type="slidenum">
              <a:rPr kumimoji="1" lang="zh-CN" altLang="en-US" smtClean="0"/>
              <a:pPr/>
              <a:t>‹#›</a:t>
            </a:fld>
            <a:endParaRPr kumimoji="1" lang="zh-CN" altLang="en-US"/>
          </a:p>
        </p:txBody>
      </p:sp>
      <p:pic>
        <p:nvPicPr>
          <p:cNvPr id="7" name="图片 6"/>
          <p:cNvPicPr>
            <a:picLocks noChangeAspect="1"/>
          </p:cNvPicPr>
          <p:nvPr/>
        </p:nvPicPr>
        <p:blipFill>
          <a:blip r:embed="rId15" cstate="screen">
            <a:clrChange>
              <a:clrFrom>
                <a:srgbClr val="FFFFFF"/>
              </a:clrFrom>
              <a:clrTo>
                <a:srgbClr val="FFFFFF">
                  <a:alpha val="0"/>
                </a:srgbClr>
              </a:clrTo>
            </a:clrChange>
          </a:blip>
          <a:stretch>
            <a:fillRect/>
          </a:stretch>
        </p:blipFill>
        <p:spPr>
          <a:xfrm>
            <a:off x="10356432" y="280966"/>
            <a:ext cx="1694608" cy="538906"/>
          </a:xfrm>
          <a:prstGeom prst="rect">
            <a:avLst/>
          </a:prstGeom>
        </p:spPr>
      </p:pic>
    </p:spTree>
    <p:extLst>
      <p:ext uri="{BB962C8B-B14F-4D97-AF65-F5344CB8AC3E}">
        <p14:creationId xmlns:p14="http://schemas.microsoft.com/office/powerpoint/2010/main" val="28340021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7.xml"/><Relationship Id="rId5" Type="http://schemas.openxmlformats.org/officeDocument/2006/relationships/image" Target="../media/image12.gif"/><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5.jpeg"/><Relationship Id="rId2" Type="http://schemas.openxmlformats.org/officeDocument/2006/relationships/image" Target="../media/image11.gif"/><Relationship Id="rId1" Type="http://schemas.openxmlformats.org/officeDocument/2006/relationships/slideLayout" Target="../slideLayouts/slideLayout7.xml"/><Relationship Id="rId6" Type="http://schemas.openxmlformats.org/officeDocument/2006/relationships/image" Target="../media/image12.gif"/><Relationship Id="rId5" Type="http://schemas.openxmlformats.org/officeDocument/2006/relationships/image" Target="../media/image14.png"/><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1" y="848148"/>
            <a:ext cx="12191995" cy="1975630"/>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1"/>
          </a:p>
        </p:txBody>
      </p:sp>
      <p:pic>
        <p:nvPicPr>
          <p:cNvPr id="14338" name="图片 3" descr="图片包含 草, 户外, 建筑物, 天空&#10;&#10;已生成极高可信度的说明"/>
          <p:cNvPicPr>
            <a:picLocks noChangeAspect="1"/>
          </p:cNvPicPr>
          <p:nvPr/>
        </p:nvPicPr>
        <p:blipFill>
          <a:blip r:embed="rId3">
            <a:clrChange>
              <a:clrFrom>
                <a:srgbClr val="FCFFFF"/>
              </a:clrFrom>
              <a:clrTo>
                <a:srgbClr val="FCFFFF">
                  <a:alpha val="0"/>
                </a:srgbClr>
              </a:clrTo>
            </a:clrChange>
            <a:extLst>
              <a:ext uri="{28A0092B-C50C-407E-A947-70E740481C1C}">
                <a14:useLocalDpi xmlns:a14="http://schemas.microsoft.com/office/drawing/2010/main" val="0"/>
              </a:ext>
            </a:extLst>
          </a:blip>
          <a:srcRect/>
          <a:stretch>
            <a:fillRect/>
          </a:stretch>
        </p:blipFill>
        <p:spPr bwMode="auto">
          <a:xfrm>
            <a:off x="11" y="4913832"/>
            <a:ext cx="12191989" cy="1944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矩形 4"/>
          <p:cNvSpPr>
            <a:spLocks noChangeArrowheads="1"/>
          </p:cNvSpPr>
          <p:nvPr/>
        </p:nvSpPr>
        <p:spPr bwMode="auto">
          <a:xfrm>
            <a:off x="604621" y="1392964"/>
            <a:ext cx="1102831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cs typeface="宋体" charset="0"/>
              </a:defRPr>
            </a:lvl2pPr>
            <a:lvl3pPr marL="1143000" indent="-228600">
              <a:defRPr>
                <a:solidFill>
                  <a:schemeClr val="tx1"/>
                </a:solidFill>
                <a:latin typeface="Arial" charset="0"/>
                <a:ea typeface="宋体" charset="0"/>
                <a:cs typeface="宋体" charset="0"/>
              </a:defRPr>
            </a:lvl3pPr>
            <a:lvl4pPr marL="1600200" indent="-228600">
              <a:defRPr>
                <a:solidFill>
                  <a:schemeClr val="tx1"/>
                </a:solidFill>
                <a:latin typeface="Arial" charset="0"/>
                <a:ea typeface="宋体" charset="0"/>
                <a:cs typeface="宋体" charset="0"/>
              </a:defRPr>
            </a:lvl4pPr>
            <a:lvl5pPr marL="2057400" indent="-22860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lang="zh-CN" altLang="en-US" sz="3600" b="1" dirty="0">
                <a:solidFill>
                  <a:schemeClr val="bg1"/>
                </a:solidFill>
                <a:latin typeface="Kaiti SC" charset="-122"/>
                <a:ea typeface="Kaiti SC" charset="-122"/>
                <a:cs typeface="Kaiti SC" charset="-122"/>
              </a:rPr>
              <a:t>资本主义的本质及规律：</a:t>
            </a:r>
            <a:r>
              <a:rPr lang="zh-CN" altLang="en-US" sz="5400" b="1" dirty="0">
                <a:solidFill>
                  <a:schemeClr val="bg1"/>
                </a:solidFill>
                <a:latin typeface="Kaiti SC" charset="-122"/>
                <a:ea typeface="Kaiti SC" charset="-122"/>
                <a:cs typeface="Kaiti SC" charset="-122"/>
              </a:rPr>
              <a:t>资本主义的矛盾</a:t>
            </a:r>
          </a:p>
        </p:txBody>
      </p:sp>
      <p:sp>
        <p:nvSpPr>
          <p:cNvPr id="7" name="文本框 6"/>
          <p:cNvSpPr txBox="1"/>
          <p:nvPr/>
        </p:nvSpPr>
        <p:spPr>
          <a:xfrm>
            <a:off x="4356847" y="3722146"/>
            <a:ext cx="3725453" cy="400110"/>
          </a:xfrm>
          <a:prstGeom prst="rect">
            <a:avLst/>
          </a:prstGeom>
          <a:noFill/>
        </p:spPr>
        <p:txBody>
          <a:bodyPr wrap="square" rtlCol="0">
            <a:spAutoFit/>
          </a:bodyPr>
          <a:lstStyle/>
          <a:p>
            <a:r>
              <a:rPr kumimoji="1" lang="zh-CN" altLang="en-US" sz="2000" b="1" dirty="0">
                <a:latin typeface="+mn-ea"/>
                <a:cs typeface="Kaiti SC" charset="-122"/>
              </a:rPr>
              <a:t>马克思主义学院       陈</a:t>
            </a:r>
            <a:r>
              <a:rPr kumimoji="1" lang="en-US" altLang="zh-CN" sz="2000" b="1" dirty="0">
                <a:latin typeface="+mn-ea"/>
                <a:cs typeface="Kaiti SC" charset="-122"/>
              </a:rPr>
              <a:t> </a:t>
            </a:r>
            <a:r>
              <a:rPr kumimoji="1" lang="zh-CN" altLang="en-US" sz="2000" b="1" dirty="0">
                <a:latin typeface="+mn-ea"/>
                <a:cs typeface="Kaiti SC" charset="-122"/>
              </a:rPr>
              <a:t>建</a:t>
            </a:r>
          </a:p>
        </p:txBody>
      </p:sp>
    </p:spTree>
    <p:extLst>
      <p:ext uri="{BB962C8B-B14F-4D97-AF65-F5344CB8AC3E}">
        <p14:creationId xmlns:p14="http://schemas.microsoft.com/office/powerpoint/2010/main" val="1547220221"/>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0" y="1574540"/>
            <a:ext cx="12194173" cy="146193"/>
          </a:xfrm>
          <a:prstGeom prst="rect">
            <a:avLst/>
          </a:prstGeom>
          <a:solidFill>
            <a:srgbClr val="6A1F5F">
              <a:alpha val="72000"/>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sp>
        <p:nvSpPr>
          <p:cNvPr id="4" name="矩形 3"/>
          <p:cNvSpPr/>
          <p:nvPr/>
        </p:nvSpPr>
        <p:spPr>
          <a:xfrm>
            <a:off x="3677994" y="800008"/>
            <a:ext cx="4838184" cy="707886"/>
          </a:xfrm>
          <a:prstGeom prst="rect">
            <a:avLst/>
          </a:prstGeom>
          <a:noFill/>
        </p:spPr>
        <p:txBody>
          <a:bodyPr wrap="none" lIns="91440" tIns="45720" rIns="91440" bIns="45720">
            <a:spAutoFit/>
          </a:bodyPr>
          <a:lstStyle/>
          <a:p>
            <a:pPr algn="ctr"/>
            <a:r>
              <a:rPr lang="en-US" altLang="zh-CN" sz="4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2.</a:t>
            </a:r>
            <a:r>
              <a:rPr lang="zh-CN" altLang="en-US" sz="4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商品价值量的决定</a:t>
            </a:r>
          </a:p>
        </p:txBody>
      </p:sp>
      <p:sp>
        <p:nvSpPr>
          <p:cNvPr id="5" name="五边形 4"/>
          <p:cNvSpPr/>
          <p:nvPr/>
        </p:nvSpPr>
        <p:spPr>
          <a:xfrm>
            <a:off x="-1" y="0"/>
            <a:ext cx="4751295"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a:latin typeface="Kaiti SC" charset="-122"/>
                <a:ea typeface="Kaiti SC" charset="-122"/>
                <a:cs typeface="Kaiti SC" charset="-122"/>
              </a:rPr>
              <a:t>商品经济的形成与发展</a:t>
            </a:r>
          </a:p>
        </p:txBody>
      </p:sp>
      <p:sp>
        <p:nvSpPr>
          <p:cNvPr id="6" name="Text Box 10"/>
          <p:cNvSpPr txBox="1">
            <a:spLocks noChangeArrowheads="1"/>
          </p:cNvSpPr>
          <p:nvPr/>
        </p:nvSpPr>
        <p:spPr bwMode="auto">
          <a:xfrm>
            <a:off x="1388559" y="5769678"/>
            <a:ext cx="9830207" cy="584775"/>
          </a:xfrm>
          <a:prstGeom prst="rect">
            <a:avLst/>
          </a:prstGeom>
          <a:solidFill>
            <a:srgbClr val="5A1B58">
              <a:alpha val="70000"/>
            </a:srgbClr>
          </a:solidFill>
          <a:ln w="38100" cmpd="dbl">
            <a:no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spcBef>
                <a:spcPct val="50000"/>
              </a:spcBef>
            </a:pPr>
            <a:r>
              <a:rPr lang="zh-CN" altLang="en-US" sz="3200" i="0" dirty="0">
                <a:solidFill>
                  <a:schemeClr val="bg1"/>
                </a:solidFill>
                <a:latin typeface="Kaiti SC" charset="-122"/>
                <a:ea typeface="Kaiti SC" charset="-122"/>
                <a:cs typeface="Kaiti SC" charset="-122"/>
              </a:rPr>
              <a:t>商品价值量是体现在商品中的抽象劳动量</a:t>
            </a:r>
          </a:p>
        </p:txBody>
      </p:sp>
      <p:grpSp>
        <p:nvGrpSpPr>
          <p:cNvPr id="16" name="组合 59"/>
          <p:cNvGrpSpPr/>
          <p:nvPr/>
        </p:nvGrpSpPr>
        <p:grpSpPr>
          <a:xfrm>
            <a:off x="755209" y="2260534"/>
            <a:ext cx="4894728" cy="2829244"/>
            <a:chOff x="1264428" y="1152525"/>
            <a:chExt cx="6847285" cy="2795588"/>
          </a:xfrm>
        </p:grpSpPr>
        <p:sp>
          <p:nvSpPr>
            <p:cNvPr id="17" name="圆角矩形 16"/>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8" name="圆角矩形 17"/>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19" name="矩形 18"/>
          <p:cNvSpPr/>
          <p:nvPr/>
        </p:nvSpPr>
        <p:spPr>
          <a:xfrm>
            <a:off x="1015162" y="2890326"/>
            <a:ext cx="4148509" cy="1569660"/>
          </a:xfrm>
          <a:prstGeom prst="rect">
            <a:avLst/>
          </a:prstGeom>
        </p:spPr>
        <p:txBody>
          <a:bodyPr wrap="square">
            <a:spAutoFit/>
          </a:bodyPr>
          <a:lstStyle/>
          <a:p>
            <a:pPr algn="just">
              <a:spcBef>
                <a:spcPct val="0"/>
              </a:spcBef>
            </a:pPr>
            <a:r>
              <a:rPr lang="zh-CN" altLang="zh-CN" sz="3200" b="1" dirty="0">
                <a:latin typeface="Heiti SC Light" charset="-122"/>
                <a:ea typeface="Heiti SC Light" charset="-122"/>
                <a:cs typeface="Heiti SC Light" charset="-122"/>
              </a:rPr>
              <a:t>决定商品价值量的不是</a:t>
            </a:r>
            <a:r>
              <a:rPr lang="zh-CN" altLang="zh-CN" sz="3200" b="1" dirty="0">
                <a:solidFill>
                  <a:srgbClr val="C00000"/>
                </a:solidFill>
                <a:latin typeface="Heiti SC Light" charset="-122"/>
                <a:ea typeface="Heiti SC Light" charset="-122"/>
                <a:cs typeface="Heiti SC Light" charset="-122"/>
              </a:rPr>
              <a:t>个别劳动时间</a:t>
            </a:r>
            <a:r>
              <a:rPr lang="zh-CN" altLang="en-US" sz="3200" b="1" dirty="0">
                <a:latin typeface="Heiti SC Light" charset="-122"/>
                <a:ea typeface="Heiti SC Light" charset="-122"/>
                <a:cs typeface="Heiti SC Light" charset="-122"/>
              </a:rPr>
              <a:t>，</a:t>
            </a:r>
            <a:r>
              <a:rPr lang="zh-CN" altLang="zh-CN" sz="3200" b="1" dirty="0">
                <a:latin typeface="Heiti SC Light" charset="-122"/>
                <a:ea typeface="Heiti SC Light" charset="-122"/>
                <a:cs typeface="Heiti SC Light" charset="-122"/>
              </a:rPr>
              <a:t>而是</a:t>
            </a:r>
            <a:r>
              <a:rPr lang="zh-CN" altLang="zh-CN" sz="3200" b="1" dirty="0">
                <a:solidFill>
                  <a:srgbClr val="C00000"/>
                </a:solidFill>
                <a:latin typeface="Heiti SC Light" charset="-122"/>
                <a:ea typeface="Heiti SC Light" charset="-122"/>
                <a:cs typeface="Heiti SC Light" charset="-122"/>
              </a:rPr>
              <a:t>社会必要劳动时间。</a:t>
            </a:r>
          </a:p>
        </p:txBody>
      </p:sp>
      <p:sp>
        <p:nvSpPr>
          <p:cNvPr id="23" name="圆角矩形标注 22"/>
          <p:cNvSpPr/>
          <p:nvPr/>
        </p:nvSpPr>
        <p:spPr>
          <a:xfrm>
            <a:off x="6062315" y="1998046"/>
            <a:ext cx="5281958" cy="1353027"/>
          </a:xfrm>
          <a:prstGeom prst="wedgeRoundRectCallout">
            <a:avLst/>
          </a:prstGeom>
          <a:solidFill>
            <a:srgbClr val="6A1F5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zh-CN" sz="2400" b="1" dirty="0">
                <a:solidFill>
                  <a:schemeClr val="bg1"/>
                </a:solidFill>
                <a:latin typeface="Heiti SC Light" charset="-122"/>
                <a:ea typeface="Heiti SC Light" charset="-122"/>
                <a:cs typeface="Heiti SC Light" charset="-122"/>
              </a:rPr>
              <a:t> </a:t>
            </a:r>
            <a:r>
              <a:rPr lang="zh-CN" altLang="en-US" sz="2000" dirty="0">
                <a:solidFill>
                  <a:schemeClr val="tx1"/>
                </a:solidFill>
                <a:latin typeface="Heiti SC Light" charset="-122"/>
                <a:ea typeface="Heiti SC Light" charset="-122"/>
                <a:cs typeface="Heiti SC Light" charset="-122"/>
              </a:rPr>
              <a:t>个别劳动时间：</a:t>
            </a:r>
            <a:r>
              <a:rPr lang="zh-CN" altLang="zh-CN" sz="2000" dirty="0">
                <a:solidFill>
                  <a:schemeClr val="bg1"/>
                </a:solidFill>
                <a:latin typeface="Heiti SC Light" charset="-122"/>
                <a:ea typeface="Heiti SC Light" charset="-122"/>
                <a:cs typeface="Heiti SC Light" charset="-122"/>
              </a:rPr>
              <a:t>指个别商品生产者或个别企业生产某种商品的劳动时间。</a:t>
            </a:r>
            <a:endParaRPr kumimoji="1" lang="zh-CN" altLang="en-US" sz="2000" dirty="0">
              <a:solidFill>
                <a:schemeClr val="bg1"/>
              </a:solidFill>
              <a:latin typeface="Heiti SC Light" charset="-122"/>
              <a:ea typeface="Heiti SC Light" charset="-122"/>
              <a:cs typeface="Heiti SC Light" charset="-122"/>
            </a:endParaRPr>
          </a:p>
        </p:txBody>
      </p:sp>
      <p:sp>
        <p:nvSpPr>
          <p:cNvPr id="24" name="圆角矩形标注 23"/>
          <p:cNvSpPr/>
          <p:nvPr/>
        </p:nvSpPr>
        <p:spPr>
          <a:xfrm>
            <a:off x="6062315" y="3675156"/>
            <a:ext cx="5281958" cy="1606453"/>
          </a:xfrm>
          <a:prstGeom prst="wedgeRoundRectCallout">
            <a:avLst/>
          </a:prstGeom>
          <a:solidFill>
            <a:srgbClr val="6A1F5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000" dirty="0">
                <a:solidFill>
                  <a:schemeClr val="tx1"/>
                </a:solidFill>
                <a:latin typeface="Heiti SC Light" charset="-122"/>
                <a:ea typeface="Heiti SC Light" charset="-122"/>
                <a:cs typeface="Heiti SC Light" charset="-122"/>
              </a:rPr>
              <a:t>社会必要劳动时间：</a:t>
            </a:r>
            <a:r>
              <a:rPr lang="zh-CN" altLang="zh-CN" sz="2000" dirty="0">
                <a:solidFill>
                  <a:schemeClr val="bg1"/>
                </a:solidFill>
                <a:latin typeface="Heiti SC Light" charset="-122"/>
                <a:ea typeface="Heiti SC Light" charset="-122"/>
                <a:cs typeface="Heiti SC Light" charset="-122"/>
              </a:rPr>
              <a:t>在现有的社会正常的生产条件下，在社会平均的劳动熟练程度和劳动强度下制造某种商品所需要的劳动时间。</a:t>
            </a:r>
            <a:endParaRPr kumimoji="1" lang="zh-CN" altLang="en-US" sz="2000" dirty="0">
              <a:solidFill>
                <a:schemeClr val="bg1"/>
              </a:solidFill>
              <a:latin typeface="Heiti SC Light" charset="-122"/>
              <a:ea typeface="Heiti SC Light" charset="-122"/>
              <a:cs typeface="Heiti SC Light" charset="-122"/>
            </a:endParaRPr>
          </a:p>
        </p:txBody>
      </p:sp>
    </p:spTree>
    <p:extLst>
      <p:ext uri="{BB962C8B-B14F-4D97-AF65-F5344CB8AC3E}">
        <p14:creationId xmlns:p14="http://schemas.microsoft.com/office/powerpoint/2010/main" val="209783249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1" y="0"/>
            <a:ext cx="4751295"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a:latin typeface="Kaiti SC" charset="-122"/>
                <a:ea typeface="Kaiti SC" charset="-122"/>
                <a:cs typeface="Kaiti SC" charset="-122"/>
              </a:rPr>
              <a:t>商品经济的形成与发展</a:t>
            </a:r>
          </a:p>
        </p:txBody>
      </p:sp>
      <p:grpSp>
        <p:nvGrpSpPr>
          <p:cNvPr id="3" name="组合 59"/>
          <p:cNvGrpSpPr/>
          <p:nvPr/>
        </p:nvGrpSpPr>
        <p:grpSpPr>
          <a:xfrm>
            <a:off x="652489" y="1723122"/>
            <a:ext cx="10959353" cy="4752982"/>
            <a:chOff x="1264428" y="1152525"/>
            <a:chExt cx="6847285" cy="2795588"/>
          </a:xfrm>
        </p:grpSpPr>
        <p:sp>
          <p:nvSpPr>
            <p:cNvPr id="4" name="圆角矩形 3"/>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5" name="圆角矩形 4"/>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6" name="矩形 5"/>
          <p:cNvSpPr/>
          <p:nvPr/>
        </p:nvSpPr>
        <p:spPr>
          <a:xfrm>
            <a:off x="1280531" y="2191019"/>
            <a:ext cx="9703271" cy="830997"/>
          </a:xfrm>
          <a:prstGeom prst="rect">
            <a:avLst/>
          </a:prstGeom>
        </p:spPr>
        <p:txBody>
          <a:bodyPr wrap="square">
            <a:spAutoFit/>
          </a:bodyPr>
          <a:lstStyle/>
          <a:p>
            <a:pPr algn="just"/>
            <a:r>
              <a:rPr lang="zh-CN" altLang="zh-CN" sz="2400" dirty="0">
                <a:effectLst>
                  <a:outerShdw blurRad="38100" dist="38100" dir="2700000" algn="tl">
                    <a:srgbClr val="C0C0C0"/>
                  </a:outerShdw>
                </a:effectLst>
                <a:latin typeface="Heiti SC Light" charset="-122"/>
                <a:ea typeface="Heiti SC Light" charset="-122"/>
                <a:cs typeface="Heiti SC Light" charset="-122"/>
              </a:rPr>
              <a:t>社会必要劳动时间随着劳动生产率的变化而变化，影响劳动生产率的因素有</a:t>
            </a:r>
            <a:r>
              <a:rPr lang="zh-CN" altLang="zh-CN" sz="2400" dirty="0">
                <a:solidFill>
                  <a:srgbClr val="C00000"/>
                </a:solidFill>
                <a:latin typeface="Heiti SC Light" charset="-122"/>
                <a:ea typeface="Heiti SC Light" charset="-122"/>
                <a:cs typeface="Heiti SC Light" charset="-122"/>
              </a:rPr>
              <a:t>劳动者的平均熟练程度、科学技术、生产过程的结合、自然条件等</a:t>
            </a:r>
            <a:r>
              <a:rPr lang="zh-CN" altLang="zh-CN" sz="2400" dirty="0">
                <a:solidFill>
                  <a:srgbClr val="C00000"/>
                </a:solidFill>
                <a:effectLst>
                  <a:outerShdw blurRad="38100" dist="38100" dir="2700000" algn="tl">
                    <a:srgbClr val="C0C0C0"/>
                  </a:outerShdw>
                </a:effectLst>
                <a:latin typeface="Heiti SC Light" charset="-122"/>
                <a:ea typeface="Heiti SC Light" charset="-122"/>
                <a:cs typeface="Heiti SC Light" charset="-122"/>
              </a:rPr>
              <a:t>。</a:t>
            </a:r>
            <a:endParaRPr lang="en-US" altLang="zh-CN" sz="2400" dirty="0">
              <a:solidFill>
                <a:srgbClr val="C00000"/>
              </a:solidFill>
              <a:latin typeface="Heiti SC Light" charset="-122"/>
              <a:ea typeface="Heiti SC Light" charset="-122"/>
              <a:cs typeface="Heiti SC Light" charset="-122"/>
            </a:endParaRPr>
          </a:p>
        </p:txBody>
      </p:sp>
      <p:sp>
        <p:nvSpPr>
          <p:cNvPr id="11" name="矩形 10"/>
          <p:cNvSpPr/>
          <p:nvPr/>
        </p:nvSpPr>
        <p:spPr>
          <a:xfrm>
            <a:off x="1391502" y="4127074"/>
            <a:ext cx="9562267" cy="461665"/>
          </a:xfrm>
          <a:prstGeom prst="rect">
            <a:avLst/>
          </a:prstGeom>
        </p:spPr>
        <p:txBody>
          <a:bodyPr wrap="square">
            <a:spAutoFit/>
          </a:bodyPr>
          <a:lstStyle/>
          <a:p>
            <a:pPr marL="457200" indent="-457200">
              <a:buClr>
                <a:srgbClr val="6A1F5F"/>
              </a:buClr>
              <a:buFont typeface="HiraginoSans-W3" charset="-128"/>
              <a:buChar char="❖"/>
            </a:pPr>
            <a:r>
              <a:rPr lang="zh-CN" altLang="zh-CN" sz="2400" dirty="0">
                <a:effectLst>
                  <a:outerShdw blurRad="38100" dist="38100" dir="2700000" algn="tl">
                    <a:srgbClr val="C0C0C0"/>
                  </a:outerShdw>
                </a:effectLst>
                <a:latin typeface="黑体" charset="0"/>
                <a:ea typeface="黑体" charset="0"/>
              </a:rPr>
              <a:t>劳动生产率和商品的使用价值量成正比，同商品的价值量成反比。</a:t>
            </a:r>
            <a:endParaRPr lang="zh-CN" altLang="en-US" sz="2400" dirty="0">
              <a:effectLst>
                <a:outerShdw blurRad="38100" dist="38100" dir="2700000" algn="tl">
                  <a:srgbClr val="C0C0C0"/>
                </a:outerShdw>
              </a:effectLst>
              <a:latin typeface="黑体" charset="0"/>
              <a:ea typeface="黑体" charset="0"/>
            </a:endParaRPr>
          </a:p>
        </p:txBody>
      </p:sp>
      <p:sp>
        <p:nvSpPr>
          <p:cNvPr id="12" name="矩形 11"/>
          <p:cNvSpPr/>
          <p:nvPr/>
        </p:nvSpPr>
        <p:spPr>
          <a:xfrm>
            <a:off x="1637495" y="913120"/>
            <a:ext cx="9603095" cy="683264"/>
          </a:xfrm>
          <a:prstGeom prst="rect">
            <a:avLst/>
          </a:prstGeom>
        </p:spPr>
        <p:txBody>
          <a:bodyPr wrap="square">
            <a:spAutoFit/>
          </a:bodyPr>
          <a:lstStyle/>
          <a:p>
            <a:pPr>
              <a:lnSpc>
                <a:spcPct val="160000"/>
              </a:lnSpc>
            </a:pPr>
            <a:r>
              <a:rPr lang="zh-CN" altLang="zh-CN" sz="2400" dirty="0">
                <a:latin typeface="宋体" charset="0"/>
              </a:rPr>
              <a:t>社会必要劳动时间决定商品的价值量，关系到每个商品生产者的命运</a:t>
            </a:r>
            <a:endParaRPr lang="zh-CN" altLang="zh-CN" sz="2400" b="1" dirty="0">
              <a:effectLst>
                <a:outerShdw blurRad="38100" dist="38100" dir="2700000" algn="tl">
                  <a:srgbClr val="C0C0C0"/>
                </a:outerShdw>
              </a:effectLst>
              <a:latin typeface="宋体" charset="0"/>
            </a:endParaRPr>
          </a:p>
        </p:txBody>
      </p:sp>
      <p:sp>
        <p:nvSpPr>
          <p:cNvPr id="13" name="终止符 12"/>
          <p:cNvSpPr/>
          <p:nvPr/>
        </p:nvSpPr>
        <p:spPr>
          <a:xfrm>
            <a:off x="3183954" y="3040897"/>
            <a:ext cx="5486400" cy="983281"/>
          </a:xfrm>
          <a:prstGeom prst="flowChartTermina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3860513" y="3288060"/>
            <a:ext cx="1743176" cy="461665"/>
          </a:xfrm>
          <a:prstGeom prst="rect">
            <a:avLst/>
          </a:prstGeom>
          <a:noFill/>
        </p:spPr>
        <p:txBody>
          <a:bodyPr wrap="square" rtlCol="0">
            <a:spAutoFit/>
          </a:bodyPr>
          <a:lstStyle/>
          <a:p>
            <a:r>
              <a:rPr lang="zh-CN" altLang="en-US" sz="2400" b="1" dirty="0">
                <a:solidFill>
                  <a:schemeClr val="bg1"/>
                </a:solidFill>
              </a:rPr>
              <a:t>劳动生产率</a:t>
            </a:r>
          </a:p>
        </p:txBody>
      </p:sp>
      <p:sp>
        <p:nvSpPr>
          <p:cNvPr id="15" name="文本框 14"/>
          <p:cNvSpPr txBox="1"/>
          <p:nvPr/>
        </p:nvSpPr>
        <p:spPr>
          <a:xfrm>
            <a:off x="5521868" y="3298943"/>
            <a:ext cx="970280" cy="461665"/>
          </a:xfrm>
          <a:prstGeom prst="rect">
            <a:avLst/>
          </a:prstGeom>
          <a:noFill/>
        </p:spPr>
        <p:txBody>
          <a:bodyPr wrap="square" rtlCol="0">
            <a:spAutoFit/>
          </a:bodyPr>
          <a:lstStyle/>
          <a:p>
            <a:r>
              <a:rPr lang="en-US" altLang="zh-CN" sz="2400" b="1" dirty="0">
                <a:solidFill>
                  <a:schemeClr val="bg1"/>
                </a:solidFill>
              </a:rPr>
              <a:t>=</a:t>
            </a:r>
          </a:p>
        </p:txBody>
      </p:sp>
      <p:sp>
        <p:nvSpPr>
          <p:cNvPr id="16" name="文本框 15"/>
          <p:cNvSpPr txBox="1"/>
          <p:nvPr/>
        </p:nvSpPr>
        <p:spPr>
          <a:xfrm>
            <a:off x="5957132" y="3052989"/>
            <a:ext cx="1577340" cy="461665"/>
          </a:xfrm>
          <a:prstGeom prst="rect">
            <a:avLst/>
          </a:prstGeom>
          <a:noFill/>
        </p:spPr>
        <p:txBody>
          <a:bodyPr wrap="square" rtlCol="0">
            <a:spAutoFit/>
          </a:bodyPr>
          <a:lstStyle/>
          <a:p>
            <a:r>
              <a:rPr lang="zh-CN" altLang="en-US" sz="2400" b="1" dirty="0">
                <a:solidFill>
                  <a:schemeClr val="bg1"/>
                </a:solidFill>
              </a:rPr>
              <a:t>产品量</a:t>
            </a:r>
          </a:p>
        </p:txBody>
      </p:sp>
      <p:sp>
        <p:nvSpPr>
          <p:cNvPr id="17" name="文本框 16"/>
          <p:cNvSpPr txBox="1"/>
          <p:nvPr/>
        </p:nvSpPr>
        <p:spPr>
          <a:xfrm>
            <a:off x="5825659" y="3546903"/>
            <a:ext cx="2161540" cy="461665"/>
          </a:xfrm>
          <a:prstGeom prst="rect">
            <a:avLst/>
          </a:prstGeom>
          <a:noFill/>
        </p:spPr>
        <p:txBody>
          <a:bodyPr wrap="square" rtlCol="0">
            <a:spAutoFit/>
          </a:bodyPr>
          <a:lstStyle/>
          <a:p>
            <a:r>
              <a:rPr lang="zh-CN" altLang="en-US" sz="2400" b="1" dirty="0">
                <a:solidFill>
                  <a:schemeClr val="bg1"/>
                </a:solidFill>
              </a:rPr>
              <a:t>劳动时间</a:t>
            </a:r>
          </a:p>
        </p:txBody>
      </p:sp>
      <p:sp>
        <p:nvSpPr>
          <p:cNvPr id="18" name="任意多边形 7"/>
          <p:cNvSpPr/>
          <p:nvPr/>
        </p:nvSpPr>
        <p:spPr>
          <a:xfrm>
            <a:off x="5927154" y="3550442"/>
            <a:ext cx="1302385" cy="0"/>
          </a:xfrm>
          <a:custGeom>
            <a:avLst/>
            <a:gdLst>
              <a:gd name="connisteX0" fmla="*/ 0 w 1302385"/>
              <a:gd name="connsiteY0" fmla="*/ 0 h 0"/>
              <a:gd name="connisteX1" fmla="*/ 1302385 w 1302385"/>
              <a:gd name="connsiteY1" fmla="*/ 0 h 0"/>
            </a:gdLst>
            <a:ahLst/>
            <a:cxnLst>
              <a:cxn ang="0">
                <a:pos x="connisteX0" y="connsiteY0"/>
              </a:cxn>
              <a:cxn ang="0">
                <a:pos x="connisteX1" y="connsiteY1"/>
              </a:cxn>
            </a:cxnLst>
            <a:rect l="l" t="t" r="r" b="b"/>
            <a:pathLst>
              <a:path w="1302385">
                <a:moveTo>
                  <a:pt x="0" y="0"/>
                </a:moveTo>
                <a:cubicBezTo>
                  <a:pt x="434340" y="0"/>
                  <a:pt x="868045" y="0"/>
                  <a:pt x="1302385" y="0"/>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sz="2400" b="1">
              <a:solidFill>
                <a:schemeClr val="bg1"/>
              </a:solidFill>
            </a:endParaRPr>
          </a:p>
        </p:txBody>
      </p:sp>
      <p:sp>
        <p:nvSpPr>
          <p:cNvPr id="19" name="矩形 18"/>
          <p:cNvSpPr/>
          <p:nvPr/>
        </p:nvSpPr>
        <p:spPr>
          <a:xfrm>
            <a:off x="1421535" y="4757977"/>
            <a:ext cx="9554479" cy="1200329"/>
          </a:xfrm>
          <a:prstGeom prst="rect">
            <a:avLst/>
          </a:prstGeom>
        </p:spPr>
        <p:txBody>
          <a:bodyPr wrap="square">
            <a:spAutoFit/>
          </a:bodyPr>
          <a:lstStyle/>
          <a:p>
            <a:pPr marL="342900" indent="-342900">
              <a:spcBef>
                <a:spcPct val="0"/>
              </a:spcBef>
              <a:buClr>
                <a:srgbClr val="6A1F5F"/>
              </a:buClr>
              <a:buFont typeface="HiraginoSans-W3" charset="-128"/>
              <a:buChar char="❖"/>
            </a:pPr>
            <a:r>
              <a:rPr lang="zh-CN" altLang="en-US" sz="2400" dirty="0">
                <a:effectLst>
                  <a:outerShdw blurRad="38100" dist="38100" dir="2700000" algn="tl">
                    <a:srgbClr val="C0C0C0"/>
                  </a:outerShdw>
                </a:effectLst>
                <a:latin typeface="黑体" charset="0"/>
                <a:ea typeface="黑体" charset="0"/>
              </a:rPr>
              <a:t> 形成商品价值量的劳动是以简单劳动为尺度，复杂劳动等于自乘的或多倍的简单劳动。复杂劳动转化为简单劳动，不是商品生产者计算出来的，而是在商品交换过程中自发实现的。</a:t>
            </a:r>
            <a:endParaRPr lang="zh-CN" altLang="zh-CN" sz="2400" dirty="0">
              <a:effectLst>
                <a:outerShdw blurRad="38100" dist="38100" dir="2700000" algn="tl">
                  <a:srgbClr val="C0C0C0"/>
                </a:outerShdw>
              </a:effectLst>
              <a:latin typeface="黑体" charset="0"/>
              <a:ea typeface="黑体" charset="0"/>
            </a:endParaRPr>
          </a:p>
        </p:txBody>
      </p:sp>
    </p:spTree>
    <p:extLst>
      <p:ext uri="{BB962C8B-B14F-4D97-AF65-F5344CB8AC3E}">
        <p14:creationId xmlns:p14="http://schemas.microsoft.com/office/powerpoint/2010/main" val="144786006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99745"/>
            <a:ext cx="10515600" cy="1072681"/>
          </a:xfrm>
        </p:spPr>
        <p:txBody>
          <a:bodyPr/>
          <a:lstStyle/>
          <a:p>
            <a:r>
              <a:rPr lang="zh-CN" altLang="en-US" b="1" dirty="0"/>
              <a:t>价值形式与货币</a:t>
            </a:r>
          </a:p>
        </p:txBody>
      </p:sp>
      <p:sp>
        <p:nvSpPr>
          <p:cNvPr id="3" name="内容占位符 2"/>
          <p:cNvSpPr>
            <a:spLocks noGrp="1"/>
          </p:cNvSpPr>
          <p:nvPr>
            <p:ph idx="1"/>
          </p:nvPr>
        </p:nvSpPr>
        <p:spPr>
          <a:xfrm>
            <a:off x="838200" y="1572426"/>
            <a:ext cx="10515600" cy="4351338"/>
          </a:xfrm>
        </p:spPr>
        <p:txBody>
          <a:bodyPr>
            <a:normAutofit lnSpcReduction="10000"/>
          </a:bodyPr>
          <a:lstStyle/>
          <a:p>
            <a:r>
              <a:rPr lang="zh-CN" altLang="en-US" b="1" dirty="0">
                <a:latin typeface="宋体" pitchFamily="2" charset="-122"/>
                <a:ea typeface="宋体" pitchFamily="2" charset="-122"/>
              </a:rPr>
              <a:t>价值形式四个阶段：简单的或偶然的价值形式、总和的或扩大的价值形式、一般价值形式（一般等价物）、货币（金银）形式。</a:t>
            </a:r>
            <a:endParaRPr lang="en-US" altLang="zh-CN" b="1" dirty="0">
              <a:latin typeface="宋体" pitchFamily="2" charset="-122"/>
              <a:ea typeface="宋体" pitchFamily="2" charset="-122"/>
            </a:endParaRPr>
          </a:p>
          <a:p>
            <a:r>
              <a:rPr lang="zh-CN" altLang="en-US" b="1" dirty="0">
                <a:latin typeface="宋体" pitchFamily="2" charset="-122"/>
                <a:ea typeface="宋体" pitchFamily="2" charset="-122"/>
              </a:rPr>
              <a:t>商品的交换以货币为媒介。货币是充当一般等价物的商品。</a:t>
            </a:r>
            <a:endParaRPr lang="en-US" altLang="zh-CN" b="1" dirty="0">
              <a:latin typeface="宋体" pitchFamily="2" charset="-122"/>
              <a:ea typeface="宋体" pitchFamily="2" charset="-122"/>
            </a:endParaRPr>
          </a:p>
          <a:p>
            <a:r>
              <a:rPr lang="zh-CN" altLang="en-US" b="1" dirty="0">
                <a:latin typeface="宋体" pitchFamily="2" charset="-122"/>
                <a:ea typeface="宋体" pitchFamily="2" charset="-122"/>
              </a:rPr>
              <a:t>货币的职能：价值尺度、流通手段、储藏手段、支付手段和世界货币。</a:t>
            </a:r>
            <a:endParaRPr lang="en-US" altLang="zh-CN" b="1" dirty="0">
              <a:latin typeface="宋体" pitchFamily="2" charset="-122"/>
              <a:ea typeface="宋体" pitchFamily="2" charset="-122"/>
            </a:endParaRPr>
          </a:p>
          <a:p>
            <a:r>
              <a:rPr lang="zh-CN" altLang="en-US" b="1" dirty="0">
                <a:latin typeface="宋体" pitchFamily="2" charset="-122"/>
                <a:ea typeface="宋体" pitchFamily="2" charset="-122"/>
              </a:rPr>
              <a:t>商品转化为货币，商品的使用价值和价值的矛盾就能解决。货币的出现有利于商品的交换，但并不能解决商品经济的基本矛盾，即私人劳动和社会劳动的矛盾，反而使矛盾加大和加深了。</a:t>
            </a:r>
            <a:endParaRPr lang="en-US" altLang="zh-CN" b="1" dirty="0">
              <a:latin typeface="宋体" pitchFamily="2" charset="-122"/>
              <a:ea typeface="宋体" pitchFamily="2" charset="-122"/>
            </a:endParaRPr>
          </a:p>
          <a:p>
            <a:r>
              <a:rPr lang="zh-CN" altLang="en-US" b="1" dirty="0">
                <a:solidFill>
                  <a:srgbClr val="00B050"/>
                </a:solidFill>
                <a:latin typeface="宋体" pitchFamily="2" charset="-122"/>
                <a:ea typeface="宋体" pitchFamily="2" charset="-122"/>
              </a:rPr>
              <a:t>商品惊险的跳跃，这个跳跃如果不成功，摔坏的不是商品，但一定是商品占有者。</a:t>
            </a:r>
            <a:r>
              <a:rPr lang="en-US" altLang="zh-CN" b="1" dirty="0">
                <a:solidFill>
                  <a:srgbClr val="00B050"/>
                </a:solidFill>
                <a:latin typeface="宋体" pitchFamily="2" charset="-122"/>
                <a:ea typeface="宋体" pitchFamily="2" charset="-122"/>
              </a:rPr>
              <a:t>——</a:t>
            </a:r>
            <a:r>
              <a:rPr lang="zh-CN" altLang="en-US" b="1" dirty="0">
                <a:solidFill>
                  <a:srgbClr val="00B050"/>
                </a:solidFill>
                <a:latin typeface="宋体" pitchFamily="2" charset="-122"/>
                <a:ea typeface="宋体" pitchFamily="2" charset="-122"/>
              </a:rPr>
              <a:t>马克思</a:t>
            </a:r>
            <a:endParaRPr lang="en-US" altLang="zh-CN" b="1" dirty="0">
              <a:solidFill>
                <a:srgbClr val="00B050"/>
              </a:solidFill>
              <a:latin typeface="宋体" pitchFamily="2" charset="-122"/>
              <a:ea typeface="宋体" pitchFamily="2" charset="-122"/>
            </a:endParaRPr>
          </a:p>
          <a:p>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1" y="0"/>
            <a:ext cx="4034119"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a:latin typeface="Kaiti SC" charset="-122"/>
                <a:ea typeface="Kaiti SC" charset="-122"/>
                <a:cs typeface="Kaiti SC" charset="-122"/>
              </a:rPr>
              <a:t>价值规律及其作用</a:t>
            </a:r>
          </a:p>
        </p:txBody>
      </p:sp>
      <p:sp>
        <p:nvSpPr>
          <p:cNvPr id="8" name="Text Box 17"/>
          <p:cNvSpPr txBox="1">
            <a:spLocks noChangeArrowheads="1"/>
          </p:cNvSpPr>
          <p:nvPr/>
        </p:nvSpPr>
        <p:spPr bwMode="auto">
          <a:xfrm>
            <a:off x="3775934" y="1028768"/>
            <a:ext cx="612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bg1"/>
                </a:solidFill>
                <a:latin typeface="Arial Rounded MT Bold" charset="0"/>
                <a:ea typeface="黑体" charset="0"/>
              </a:defRPr>
            </a:lvl1pPr>
            <a:lvl2pPr marL="742950" indent="-285750" eaLnBrk="0" hangingPunct="0">
              <a:spcBef>
                <a:spcPct val="20000"/>
              </a:spcBef>
              <a:buChar char="–"/>
              <a:defRPr sz="2800">
                <a:solidFill>
                  <a:schemeClr val="bg1"/>
                </a:solidFill>
                <a:latin typeface="Arial Rounded MT Bold" charset="0"/>
                <a:ea typeface="黑体" charset="0"/>
              </a:defRPr>
            </a:lvl2pPr>
            <a:lvl3pPr marL="1143000" indent="-228600" eaLnBrk="0" hangingPunct="0">
              <a:spcBef>
                <a:spcPct val="20000"/>
              </a:spcBef>
              <a:buChar char="•"/>
              <a:defRPr sz="2400">
                <a:solidFill>
                  <a:schemeClr val="bg1"/>
                </a:solidFill>
                <a:latin typeface="Arial Rounded MT Bold" charset="0"/>
                <a:ea typeface="黑体" charset="0"/>
              </a:defRPr>
            </a:lvl3pPr>
            <a:lvl4pPr marL="1600200" indent="-228600" eaLnBrk="0" hangingPunct="0">
              <a:spcBef>
                <a:spcPct val="20000"/>
              </a:spcBef>
              <a:buChar char="–"/>
              <a:defRPr sz="2000">
                <a:solidFill>
                  <a:schemeClr val="bg1"/>
                </a:solidFill>
                <a:latin typeface="Arial Rounded MT Bold" charset="0"/>
                <a:ea typeface="黑体" charset="0"/>
              </a:defRPr>
            </a:lvl4pPr>
            <a:lvl5pPr marL="2057400" indent="-228600" eaLnBrk="0" hangingPunct="0">
              <a:spcBef>
                <a:spcPct val="20000"/>
              </a:spcBef>
              <a:buChar char="»"/>
              <a:defRPr sz="2000">
                <a:solidFill>
                  <a:schemeClr val="bg1"/>
                </a:solidFill>
                <a:latin typeface="Arial Rounded MT Bold" charset="0"/>
                <a:ea typeface="黑体" charset="0"/>
              </a:defRPr>
            </a:lvl5pPr>
            <a:lvl6pPr marL="2514600" indent="-228600" eaLnBrk="0" fontAlgn="base" hangingPunct="0">
              <a:spcBef>
                <a:spcPct val="20000"/>
              </a:spcBef>
              <a:spcAft>
                <a:spcPct val="0"/>
              </a:spcAft>
              <a:buChar char="»"/>
              <a:defRPr sz="2000">
                <a:solidFill>
                  <a:schemeClr val="bg1"/>
                </a:solidFill>
                <a:latin typeface="Arial Rounded MT Bold" charset="0"/>
                <a:ea typeface="黑体" charset="0"/>
              </a:defRPr>
            </a:lvl6pPr>
            <a:lvl7pPr marL="2971800" indent="-228600" eaLnBrk="0" fontAlgn="base" hangingPunct="0">
              <a:spcBef>
                <a:spcPct val="20000"/>
              </a:spcBef>
              <a:spcAft>
                <a:spcPct val="0"/>
              </a:spcAft>
              <a:buChar char="»"/>
              <a:defRPr sz="2000">
                <a:solidFill>
                  <a:schemeClr val="bg1"/>
                </a:solidFill>
                <a:latin typeface="Arial Rounded MT Bold" charset="0"/>
                <a:ea typeface="黑体" charset="0"/>
              </a:defRPr>
            </a:lvl7pPr>
            <a:lvl8pPr marL="3429000" indent="-228600" eaLnBrk="0" fontAlgn="base" hangingPunct="0">
              <a:spcBef>
                <a:spcPct val="20000"/>
              </a:spcBef>
              <a:spcAft>
                <a:spcPct val="0"/>
              </a:spcAft>
              <a:buChar char="»"/>
              <a:defRPr sz="2000">
                <a:solidFill>
                  <a:schemeClr val="bg1"/>
                </a:solidFill>
                <a:latin typeface="Arial Rounded MT Bold" charset="0"/>
                <a:ea typeface="黑体" charset="0"/>
              </a:defRPr>
            </a:lvl8pPr>
            <a:lvl9pPr marL="3886200" indent="-228600" eaLnBrk="0" fontAlgn="base" hangingPunct="0">
              <a:spcBef>
                <a:spcPct val="20000"/>
              </a:spcBef>
              <a:spcAft>
                <a:spcPct val="0"/>
              </a:spcAft>
              <a:buChar char="»"/>
              <a:defRPr sz="2000">
                <a:solidFill>
                  <a:schemeClr val="bg1"/>
                </a:solidFill>
                <a:latin typeface="Arial Rounded MT Bold" charset="0"/>
                <a:ea typeface="黑体" charset="0"/>
              </a:defRPr>
            </a:lvl9pPr>
          </a:lstStyle>
          <a:p>
            <a:pPr eaLnBrk="1" hangingPunct="1">
              <a:spcBef>
                <a:spcPct val="0"/>
              </a:spcBef>
              <a:buFontTx/>
              <a:buNone/>
            </a:pPr>
            <a:r>
              <a:rPr lang="zh-CN" altLang="zh-CN" sz="2800" b="1" dirty="0">
                <a:solidFill>
                  <a:schemeClr val="tx1"/>
                </a:solidFill>
                <a:latin typeface="方正行楷简体" charset="0"/>
                <a:ea typeface="方正行楷简体" charset="0"/>
              </a:rPr>
              <a:t>价格以价值为中心上下波动</a:t>
            </a:r>
          </a:p>
        </p:txBody>
      </p:sp>
      <p:sp>
        <p:nvSpPr>
          <p:cNvPr id="17" name="Text Box 12"/>
          <p:cNvSpPr txBox="1">
            <a:spLocks noChangeArrowheads="1"/>
          </p:cNvSpPr>
          <p:nvPr/>
        </p:nvSpPr>
        <p:spPr bwMode="auto">
          <a:xfrm>
            <a:off x="8823980" y="3785577"/>
            <a:ext cx="13128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bg1"/>
                </a:solidFill>
                <a:latin typeface="Arial Rounded MT Bold" charset="0"/>
                <a:ea typeface="黑体" charset="0"/>
              </a:defRPr>
            </a:lvl1pPr>
            <a:lvl2pPr marL="742950" indent="-285750" eaLnBrk="0" hangingPunct="0">
              <a:spcBef>
                <a:spcPct val="20000"/>
              </a:spcBef>
              <a:buChar char="–"/>
              <a:defRPr sz="2800">
                <a:solidFill>
                  <a:schemeClr val="bg1"/>
                </a:solidFill>
                <a:latin typeface="Arial Rounded MT Bold" charset="0"/>
                <a:ea typeface="黑体" charset="0"/>
              </a:defRPr>
            </a:lvl2pPr>
            <a:lvl3pPr marL="1143000" indent="-228600" eaLnBrk="0" hangingPunct="0">
              <a:spcBef>
                <a:spcPct val="20000"/>
              </a:spcBef>
              <a:buChar char="•"/>
              <a:defRPr sz="2400">
                <a:solidFill>
                  <a:schemeClr val="bg1"/>
                </a:solidFill>
                <a:latin typeface="Arial Rounded MT Bold" charset="0"/>
                <a:ea typeface="黑体" charset="0"/>
              </a:defRPr>
            </a:lvl3pPr>
            <a:lvl4pPr marL="1600200" indent="-228600" eaLnBrk="0" hangingPunct="0">
              <a:spcBef>
                <a:spcPct val="20000"/>
              </a:spcBef>
              <a:buChar char="–"/>
              <a:defRPr sz="2000">
                <a:solidFill>
                  <a:schemeClr val="bg1"/>
                </a:solidFill>
                <a:latin typeface="Arial Rounded MT Bold" charset="0"/>
                <a:ea typeface="黑体" charset="0"/>
              </a:defRPr>
            </a:lvl4pPr>
            <a:lvl5pPr marL="2057400" indent="-228600" eaLnBrk="0" hangingPunct="0">
              <a:spcBef>
                <a:spcPct val="20000"/>
              </a:spcBef>
              <a:buChar char="»"/>
              <a:defRPr sz="2000">
                <a:solidFill>
                  <a:schemeClr val="bg1"/>
                </a:solidFill>
                <a:latin typeface="Arial Rounded MT Bold" charset="0"/>
                <a:ea typeface="黑体" charset="0"/>
              </a:defRPr>
            </a:lvl5pPr>
            <a:lvl6pPr marL="2514600" indent="-228600" eaLnBrk="0" fontAlgn="base" hangingPunct="0">
              <a:spcBef>
                <a:spcPct val="20000"/>
              </a:spcBef>
              <a:spcAft>
                <a:spcPct val="0"/>
              </a:spcAft>
              <a:buChar char="»"/>
              <a:defRPr sz="2000">
                <a:solidFill>
                  <a:schemeClr val="bg1"/>
                </a:solidFill>
                <a:latin typeface="Arial Rounded MT Bold" charset="0"/>
                <a:ea typeface="黑体" charset="0"/>
              </a:defRPr>
            </a:lvl6pPr>
            <a:lvl7pPr marL="2971800" indent="-228600" eaLnBrk="0" fontAlgn="base" hangingPunct="0">
              <a:spcBef>
                <a:spcPct val="20000"/>
              </a:spcBef>
              <a:spcAft>
                <a:spcPct val="0"/>
              </a:spcAft>
              <a:buChar char="»"/>
              <a:defRPr sz="2000">
                <a:solidFill>
                  <a:schemeClr val="bg1"/>
                </a:solidFill>
                <a:latin typeface="Arial Rounded MT Bold" charset="0"/>
                <a:ea typeface="黑体" charset="0"/>
              </a:defRPr>
            </a:lvl7pPr>
            <a:lvl8pPr marL="3429000" indent="-228600" eaLnBrk="0" fontAlgn="base" hangingPunct="0">
              <a:spcBef>
                <a:spcPct val="20000"/>
              </a:spcBef>
              <a:spcAft>
                <a:spcPct val="0"/>
              </a:spcAft>
              <a:buChar char="»"/>
              <a:defRPr sz="2000">
                <a:solidFill>
                  <a:schemeClr val="bg1"/>
                </a:solidFill>
                <a:latin typeface="Arial Rounded MT Bold" charset="0"/>
                <a:ea typeface="黑体" charset="0"/>
              </a:defRPr>
            </a:lvl8pPr>
            <a:lvl9pPr marL="3886200" indent="-228600" eaLnBrk="0" fontAlgn="base" hangingPunct="0">
              <a:spcBef>
                <a:spcPct val="20000"/>
              </a:spcBef>
              <a:spcAft>
                <a:spcPct val="0"/>
              </a:spcAft>
              <a:buChar char="»"/>
              <a:defRPr sz="2000">
                <a:solidFill>
                  <a:schemeClr val="bg1"/>
                </a:solidFill>
                <a:latin typeface="Arial Rounded MT Bold" charset="0"/>
                <a:ea typeface="黑体" charset="0"/>
              </a:defRPr>
            </a:lvl9pPr>
          </a:lstStyle>
          <a:p>
            <a:pPr eaLnBrk="1" hangingPunct="1">
              <a:spcBef>
                <a:spcPct val="0"/>
              </a:spcBef>
              <a:buFontTx/>
              <a:buNone/>
            </a:pPr>
            <a:r>
              <a:rPr lang="zh-CN" altLang="zh-CN" sz="2800" b="1">
                <a:latin typeface="Times New Roman" charset="0"/>
                <a:ea typeface="宋体" charset="0"/>
              </a:rPr>
              <a:t>价值</a:t>
            </a:r>
            <a:endParaRPr lang="zh-CN" altLang="zh-CN" sz="1800">
              <a:latin typeface="Arial" charset="0"/>
              <a:ea typeface="宋体" charset="0"/>
            </a:endParaRPr>
          </a:p>
        </p:txBody>
      </p:sp>
      <p:sp>
        <p:nvSpPr>
          <p:cNvPr id="18" name="Text Box 13"/>
          <p:cNvSpPr txBox="1">
            <a:spLocks noChangeArrowheads="1"/>
          </p:cNvSpPr>
          <p:nvPr/>
        </p:nvSpPr>
        <p:spPr bwMode="auto">
          <a:xfrm>
            <a:off x="1831042" y="4865077"/>
            <a:ext cx="1296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bg1"/>
                </a:solidFill>
                <a:latin typeface="Arial Rounded MT Bold" charset="0"/>
                <a:ea typeface="黑体" charset="0"/>
              </a:defRPr>
            </a:lvl1pPr>
            <a:lvl2pPr marL="742950" indent="-285750" eaLnBrk="0" hangingPunct="0">
              <a:spcBef>
                <a:spcPct val="20000"/>
              </a:spcBef>
              <a:buChar char="–"/>
              <a:defRPr sz="2800">
                <a:solidFill>
                  <a:schemeClr val="bg1"/>
                </a:solidFill>
                <a:latin typeface="Arial Rounded MT Bold" charset="0"/>
                <a:ea typeface="黑体" charset="0"/>
              </a:defRPr>
            </a:lvl2pPr>
            <a:lvl3pPr marL="1143000" indent="-228600" eaLnBrk="0" hangingPunct="0">
              <a:spcBef>
                <a:spcPct val="20000"/>
              </a:spcBef>
              <a:buChar char="•"/>
              <a:defRPr sz="2400">
                <a:solidFill>
                  <a:schemeClr val="bg1"/>
                </a:solidFill>
                <a:latin typeface="Arial Rounded MT Bold" charset="0"/>
                <a:ea typeface="黑体" charset="0"/>
              </a:defRPr>
            </a:lvl3pPr>
            <a:lvl4pPr marL="1600200" indent="-228600" eaLnBrk="0" hangingPunct="0">
              <a:spcBef>
                <a:spcPct val="20000"/>
              </a:spcBef>
              <a:buChar char="–"/>
              <a:defRPr sz="2000">
                <a:solidFill>
                  <a:schemeClr val="bg1"/>
                </a:solidFill>
                <a:latin typeface="Arial Rounded MT Bold" charset="0"/>
                <a:ea typeface="黑体" charset="0"/>
              </a:defRPr>
            </a:lvl4pPr>
            <a:lvl5pPr marL="2057400" indent="-228600" eaLnBrk="0" hangingPunct="0">
              <a:spcBef>
                <a:spcPct val="20000"/>
              </a:spcBef>
              <a:buChar char="»"/>
              <a:defRPr sz="2000">
                <a:solidFill>
                  <a:schemeClr val="bg1"/>
                </a:solidFill>
                <a:latin typeface="Arial Rounded MT Bold" charset="0"/>
                <a:ea typeface="黑体" charset="0"/>
              </a:defRPr>
            </a:lvl5pPr>
            <a:lvl6pPr marL="2514600" indent="-228600" eaLnBrk="0" fontAlgn="base" hangingPunct="0">
              <a:spcBef>
                <a:spcPct val="20000"/>
              </a:spcBef>
              <a:spcAft>
                <a:spcPct val="0"/>
              </a:spcAft>
              <a:buChar char="»"/>
              <a:defRPr sz="2000">
                <a:solidFill>
                  <a:schemeClr val="bg1"/>
                </a:solidFill>
                <a:latin typeface="Arial Rounded MT Bold" charset="0"/>
                <a:ea typeface="黑体" charset="0"/>
              </a:defRPr>
            </a:lvl6pPr>
            <a:lvl7pPr marL="2971800" indent="-228600" eaLnBrk="0" fontAlgn="base" hangingPunct="0">
              <a:spcBef>
                <a:spcPct val="20000"/>
              </a:spcBef>
              <a:spcAft>
                <a:spcPct val="0"/>
              </a:spcAft>
              <a:buChar char="»"/>
              <a:defRPr sz="2000">
                <a:solidFill>
                  <a:schemeClr val="bg1"/>
                </a:solidFill>
                <a:latin typeface="Arial Rounded MT Bold" charset="0"/>
                <a:ea typeface="黑体" charset="0"/>
              </a:defRPr>
            </a:lvl7pPr>
            <a:lvl8pPr marL="3429000" indent="-228600" eaLnBrk="0" fontAlgn="base" hangingPunct="0">
              <a:spcBef>
                <a:spcPct val="20000"/>
              </a:spcBef>
              <a:spcAft>
                <a:spcPct val="0"/>
              </a:spcAft>
              <a:buChar char="»"/>
              <a:defRPr sz="2000">
                <a:solidFill>
                  <a:schemeClr val="bg1"/>
                </a:solidFill>
                <a:latin typeface="Arial Rounded MT Bold" charset="0"/>
                <a:ea typeface="黑体" charset="0"/>
              </a:defRPr>
            </a:lvl8pPr>
            <a:lvl9pPr marL="3886200" indent="-228600" eaLnBrk="0" fontAlgn="base" hangingPunct="0">
              <a:spcBef>
                <a:spcPct val="20000"/>
              </a:spcBef>
              <a:spcAft>
                <a:spcPct val="0"/>
              </a:spcAft>
              <a:buChar char="»"/>
              <a:defRPr sz="2000">
                <a:solidFill>
                  <a:schemeClr val="bg1"/>
                </a:solidFill>
                <a:latin typeface="Arial Rounded MT Bold" charset="0"/>
                <a:ea typeface="黑体" charset="0"/>
              </a:defRPr>
            </a:lvl9pPr>
          </a:lstStyle>
          <a:p>
            <a:pPr eaLnBrk="1" hangingPunct="1">
              <a:spcBef>
                <a:spcPct val="0"/>
              </a:spcBef>
              <a:buFontTx/>
              <a:buNone/>
            </a:pPr>
            <a:r>
              <a:rPr lang="zh-CN" altLang="zh-CN" sz="2800" b="1" dirty="0">
                <a:latin typeface="Times New Roman" charset="0"/>
                <a:ea typeface="宋体" charset="0"/>
              </a:rPr>
              <a:t>价格</a:t>
            </a:r>
            <a:endParaRPr lang="zh-CN" altLang="zh-CN" sz="1800" dirty="0">
              <a:latin typeface="Arial" charset="0"/>
              <a:ea typeface="宋体" charset="0"/>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944" y="1028768"/>
            <a:ext cx="10284310" cy="5383544"/>
          </a:xfrm>
          <a:prstGeom prst="rect">
            <a:avLst/>
          </a:prstGeom>
        </p:spPr>
      </p:pic>
    </p:spTree>
    <p:extLst>
      <p:ext uri="{BB962C8B-B14F-4D97-AF65-F5344CB8AC3E}">
        <p14:creationId xmlns:p14="http://schemas.microsoft.com/office/powerpoint/2010/main" val="664711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5"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down)">
                                      <p:cBhvr>
                                        <p:cTn id="7" dur="500"/>
                                        <p:tgtEl>
                                          <p:spTgt spid="8"/>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slide(fromTop)">
                                      <p:cBhvr>
                                        <p:cTn id="11" dur="500"/>
                                        <p:tgtEl>
                                          <p:spTgt spid="17"/>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slide(fromBottom)">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17" grpId="0" autoUpdateAnimBg="0"/>
      <p:bldP spid="18"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1" y="0"/>
            <a:ext cx="4034119"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a:latin typeface="Kaiti SC" charset="-122"/>
                <a:ea typeface="Kaiti SC" charset="-122"/>
                <a:cs typeface="Kaiti SC" charset="-122"/>
              </a:rPr>
              <a:t>价值规律及其作用</a:t>
            </a:r>
          </a:p>
        </p:txBody>
      </p:sp>
      <p:grpSp>
        <p:nvGrpSpPr>
          <p:cNvPr id="4" name="组合 59"/>
          <p:cNvGrpSpPr/>
          <p:nvPr/>
        </p:nvGrpSpPr>
        <p:grpSpPr>
          <a:xfrm>
            <a:off x="505609" y="1214438"/>
            <a:ext cx="11081553" cy="4557711"/>
            <a:chOff x="1264428" y="1152525"/>
            <a:chExt cx="6847285" cy="2795588"/>
          </a:xfrm>
        </p:grpSpPr>
        <p:sp>
          <p:nvSpPr>
            <p:cNvPr id="5" name="圆角矩形 4"/>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6" name="圆角矩形 5"/>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7" name="矩形 6"/>
          <p:cNvSpPr/>
          <p:nvPr/>
        </p:nvSpPr>
        <p:spPr>
          <a:xfrm>
            <a:off x="1086523" y="2086854"/>
            <a:ext cx="10194478" cy="1477328"/>
          </a:xfrm>
          <a:prstGeom prst="rect">
            <a:avLst/>
          </a:prstGeom>
        </p:spPr>
        <p:txBody>
          <a:bodyPr wrap="square">
            <a:spAutoFit/>
          </a:bodyPr>
          <a:lstStyle/>
          <a:p>
            <a:pPr algn="just">
              <a:lnSpc>
                <a:spcPct val="150000"/>
              </a:lnSpc>
            </a:pPr>
            <a:r>
              <a:rPr lang="zh-CN" altLang="zh-CN" sz="2000" b="1" dirty="0">
                <a:solidFill>
                  <a:schemeClr val="tx1">
                    <a:lumMod val="95000"/>
                    <a:lumOff val="5000"/>
                  </a:schemeClr>
                </a:solidFill>
                <a:latin typeface="Kaiti SC" charset="-122"/>
                <a:ea typeface="Kaiti SC" charset="-122"/>
                <a:cs typeface="Kaiti SC" charset="-122"/>
              </a:rPr>
              <a:t>在供求关系影响下，商品价格围绕价值自发地上下波动表明：价格既不是无限地上涨，也不是无限地下跌，商品价格归根到底要受价值制约；只有通过商品价格的波动，商品按由社会必要劳动时间决定的价值进行交换，才会成为现实</a:t>
            </a:r>
            <a:r>
              <a:rPr lang="zh-CN" altLang="zh-CN" sz="2000" b="1" dirty="0">
                <a:solidFill>
                  <a:schemeClr val="tx1">
                    <a:lumMod val="95000"/>
                    <a:lumOff val="5000"/>
                  </a:schemeClr>
                </a:solidFill>
                <a:latin typeface="Heiti SC Light" charset="-122"/>
                <a:ea typeface="Heiti SC Light" charset="-122"/>
                <a:cs typeface="Heiti SC Light" charset="-122"/>
              </a:rPr>
              <a:t>。 </a:t>
            </a:r>
            <a:endParaRPr lang="zh-CN" altLang="en-US" sz="2000" dirty="0">
              <a:solidFill>
                <a:schemeClr val="tx1">
                  <a:lumMod val="95000"/>
                  <a:lumOff val="5000"/>
                </a:schemeClr>
              </a:solidFill>
              <a:latin typeface="Heiti SC Light" charset="-122"/>
              <a:ea typeface="Heiti SC Light" charset="-122"/>
              <a:cs typeface="Heiti SC Light" charset="-122"/>
            </a:endParaRPr>
          </a:p>
        </p:txBody>
      </p:sp>
    </p:spTree>
    <p:extLst>
      <p:ext uri="{BB962C8B-B14F-4D97-AF65-F5344CB8AC3E}">
        <p14:creationId xmlns:p14="http://schemas.microsoft.com/office/powerpoint/2010/main" val="122843922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a:off x="1417650" y="1459020"/>
            <a:ext cx="11875" cy="3396343"/>
          </a:xfrm>
          <a:prstGeom prst="line">
            <a:avLst/>
          </a:prstGeom>
          <a:ln>
            <a:solidFill>
              <a:srgbClr val="6A1F5F"/>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760434" y="1204856"/>
            <a:ext cx="800219" cy="4184725"/>
          </a:xfrm>
          <a:prstGeom prst="rect">
            <a:avLst/>
          </a:prstGeom>
          <a:noFill/>
        </p:spPr>
        <p:txBody>
          <a:bodyPr vert="eaVert" wrap="square" rtlCol="0">
            <a:spAutoFit/>
          </a:bodyPr>
          <a:lstStyle/>
          <a:p>
            <a:r>
              <a:rPr kumimoji="1" lang="zh-CN" altLang="en-US" sz="4000" b="1" dirty="0">
                <a:solidFill>
                  <a:srgbClr val="6A1F5F"/>
                </a:solidFill>
                <a:latin typeface="STKaiti" charset="-122"/>
                <a:ea typeface="STKaiti" charset="-122"/>
                <a:cs typeface="STKaiti" charset="-122"/>
              </a:rPr>
              <a:t>价值规律作用</a:t>
            </a:r>
          </a:p>
        </p:txBody>
      </p:sp>
      <p:grpSp>
        <p:nvGrpSpPr>
          <p:cNvPr id="5" name="组合 59"/>
          <p:cNvGrpSpPr/>
          <p:nvPr/>
        </p:nvGrpSpPr>
        <p:grpSpPr>
          <a:xfrm>
            <a:off x="3211922" y="1630471"/>
            <a:ext cx="8739823" cy="955842"/>
            <a:chOff x="1264428" y="1152525"/>
            <a:chExt cx="6847285" cy="2795588"/>
          </a:xfrm>
        </p:grpSpPr>
        <p:sp>
          <p:nvSpPr>
            <p:cNvPr id="6" name="圆角矩形 5"/>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7" name="圆角矩形 6"/>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8" name="矩形 1"/>
          <p:cNvSpPr/>
          <p:nvPr/>
        </p:nvSpPr>
        <p:spPr>
          <a:xfrm>
            <a:off x="3272700" y="1459020"/>
            <a:ext cx="1537096" cy="105243"/>
          </a:xfrm>
          <a:custGeom>
            <a:avLst/>
            <a:gdLst>
              <a:gd name="connsiteX0" fmla="*/ 0 w 1565482"/>
              <a:gd name="connsiteY0" fmla="*/ 0 h 247650"/>
              <a:gd name="connsiteX1" fmla="*/ 1565482 w 1565482"/>
              <a:gd name="connsiteY1" fmla="*/ 0 h 247650"/>
              <a:gd name="connsiteX2" fmla="*/ 1565482 w 1565482"/>
              <a:gd name="connsiteY2" fmla="*/ 247650 h 247650"/>
              <a:gd name="connsiteX3" fmla="*/ 0 w 1565482"/>
              <a:gd name="connsiteY3" fmla="*/ 247650 h 247650"/>
              <a:gd name="connsiteX4" fmla="*/ 0 w 1565482"/>
              <a:gd name="connsiteY4" fmla="*/ 0 h 247650"/>
              <a:gd name="connsiteX0-1" fmla="*/ 0 w 1565482"/>
              <a:gd name="connsiteY0-2" fmla="*/ 0 h 247650"/>
              <a:gd name="connsiteX1-3" fmla="*/ 1298782 w 1565482"/>
              <a:gd name="connsiteY1-4" fmla="*/ 0 h 247650"/>
              <a:gd name="connsiteX2-5" fmla="*/ 1565482 w 1565482"/>
              <a:gd name="connsiteY2-6" fmla="*/ 247650 h 247650"/>
              <a:gd name="connsiteX3-7" fmla="*/ 0 w 1565482"/>
              <a:gd name="connsiteY3-8" fmla="*/ 247650 h 247650"/>
              <a:gd name="connsiteX4-9" fmla="*/ 0 w 1565482"/>
              <a:gd name="connsiteY4-10" fmla="*/ 0 h 2476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65482" h="247650">
                <a:moveTo>
                  <a:pt x="0" y="0"/>
                </a:moveTo>
                <a:lnTo>
                  <a:pt x="1298782" y="0"/>
                </a:lnTo>
                <a:lnTo>
                  <a:pt x="1565482" y="247650"/>
                </a:lnTo>
                <a:lnTo>
                  <a:pt x="0" y="247650"/>
                </a:lnTo>
                <a:lnTo>
                  <a:pt x="0"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9" name="矩形 2"/>
          <p:cNvSpPr/>
          <p:nvPr/>
        </p:nvSpPr>
        <p:spPr>
          <a:xfrm>
            <a:off x="3196112" y="1468545"/>
            <a:ext cx="1345902" cy="516649"/>
          </a:xfrm>
          <a:custGeom>
            <a:avLst/>
            <a:gdLst>
              <a:gd name="connsiteX0" fmla="*/ 0 w 1323133"/>
              <a:gd name="connsiteY0" fmla="*/ 0 h 1198669"/>
              <a:gd name="connsiteX1" fmla="*/ 1323133 w 1323133"/>
              <a:gd name="connsiteY1" fmla="*/ 0 h 1198669"/>
              <a:gd name="connsiteX2" fmla="*/ 1323133 w 1323133"/>
              <a:gd name="connsiteY2" fmla="*/ 1198669 h 1198669"/>
              <a:gd name="connsiteX3" fmla="*/ 0 w 1323133"/>
              <a:gd name="connsiteY3" fmla="*/ 1198669 h 1198669"/>
              <a:gd name="connsiteX4" fmla="*/ 0 w 1323133"/>
              <a:gd name="connsiteY4" fmla="*/ 0 h 1198669"/>
              <a:gd name="connsiteX0-1" fmla="*/ 0 w 1323133"/>
              <a:gd name="connsiteY0-2" fmla="*/ 0 h 1198669"/>
              <a:gd name="connsiteX1-3" fmla="*/ 1323133 w 1323133"/>
              <a:gd name="connsiteY1-4" fmla="*/ 0 h 1198669"/>
              <a:gd name="connsiteX2-5" fmla="*/ 1085008 w 1323133"/>
              <a:gd name="connsiteY2-6" fmla="*/ 817669 h 1198669"/>
              <a:gd name="connsiteX3-7" fmla="*/ 0 w 1323133"/>
              <a:gd name="connsiteY3-8" fmla="*/ 1198669 h 1198669"/>
              <a:gd name="connsiteX4-9" fmla="*/ 0 w 1323133"/>
              <a:gd name="connsiteY4-10" fmla="*/ 0 h 1198669"/>
              <a:gd name="connsiteX0-11" fmla="*/ 47625 w 1370758"/>
              <a:gd name="connsiteY0-12" fmla="*/ 0 h 827194"/>
              <a:gd name="connsiteX1-13" fmla="*/ 1370758 w 1370758"/>
              <a:gd name="connsiteY1-14" fmla="*/ 0 h 827194"/>
              <a:gd name="connsiteX2-15" fmla="*/ 1132633 w 1370758"/>
              <a:gd name="connsiteY2-16" fmla="*/ 817669 h 827194"/>
              <a:gd name="connsiteX3-17" fmla="*/ 0 w 1370758"/>
              <a:gd name="connsiteY3-18" fmla="*/ 827194 h 827194"/>
              <a:gd name="connsiteX4-19" fmla="*/ 47625 w 1370758"/>
              <a:gd name="connsiteY4-20" fmla="*/ 0 h 827194"/>
              <a:gd name="connsiteX0-21" fmla="*/ 47625 w 1370758"/>
              <a:gd name="connsiteY0-22" fmla="*/ 0 h 836719"/>
              <a:gd name="connsiteX1-23" fmla="*/ 1370758 w 1370758"/>
              <a:gd name="connsiteY1-24" fmla="*/ 0 h 836719"/>
              <a:gd name="connsiteX2-25" fmla="*/ 875458 w 1370758"/>
              <a:gd name="connsiteY2-26" fmla="*/ 836719 h 836719"/>
              <a:gd name="connsiteX3-27" fmla="*/ 0 w 1370758"/>
              <a:gd name="connsiteY3-28" fmla="*/ 827194 h 836719"/>
              <a:gd name="connsiteX4-29" fmla="*/ 47625 w 1370758"/>
              <a:gd name="connsiteY4-30" fmla="*/ 0 h 8367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70758" h="836719">
                <a:moveTo>
                  <a:pt x="47625" y="0"/>
                </a:moveTo>
                <a:lnTo>
                  <a:pt x="1370758" y="0"/>
                </a:lnTo>
                <a:lnTo>
                  <a:pt x="875458" y="836719"/>
                </a:lnTo>
                <a:lnTo>
                  <a:pt x="0" y="827194"/>
                </a:lnTo>
                <a:lnTo>
                  <a:pt x="47625" y="0"/>
                </a:lnTo>
                <a:close/>
              </a:path>
            </a:pathLst>
          </a:custGeom>
          <a:solidFill>
            <a:srgbClr val="6A1F5F"/>
          </a:solidFill>
          <a:ln>
            <a:noFill/>
          </a:ln>
          <a:effectLst>
            <a:outerShdw blurRad="63500" dist="63500" sx="102000" sy="102000" algn="ctr"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0" name="矩形 9"/>
          <p:cNvSpPr/>
          <p:nvPr/>
        </p:nvSpPr>
        <p:spPr>
          <a:xfrm>
            <a:off x="4216998" y="1773216"/>
            <a:ext cx="7467278" cy="400110"/>
          </a:xfrm>
          <a:prstGeom prst="rect">
            <a:avLst/>
          </a:prstGeom>
        </p:spPr>
        <p:txBody>
          <a:bodyPr wrap="square">
            <a:spAutoFit/>
          </a:bodyPr>
          <a:lstStyle/>
          <a:p>
            <a:pPr algn="just"/>
            <a:r>
              <a:rPr lang="zh-CN" altLang="zh-CN" sz="2000" b="1" dirty="0">
                <a:solidFill>
                  <a:schemeClr val="tx1">
                    <a:lumMod val="95000"/>
                    <a:lumOff val="5000"/>
                  </a:schemeClr>
                </a:solidFill>
                <a:latin typeface="Kaiti SC" charset="-122"/>
                <a:ea typeface="Kaiti SC" charset="-122"/>
                <a:cs typeface="Kaiti SC" charset="-122"/>
              </a:rPr>
              <a:t>自发调节生产资料和劳动力在社会各生产部门之间的</a:t>
            </a:r>
            <a:r>
              <a:rPr lang="zh-CN" altLang="en-US" sz="2000" b="1" dirty="0">
                <a:solidFill>
                  <a:schemeClr val="tx1">
                    <a:lumMod val="95000"/>
                    <a:lumOff val="5000"/>
                  </a:schemeClr>
                </a:solidFill>
                <a:latin typeface="Kaiti SC" charset="-122"/>
                <a:ea typeface="Kaiti SC" charset="-122"/>
                <a:cs typeface="Kaiti SC" charset="-122"/>
              </a:rPr>
              <a:t>分配比例</a:t>
            </a:r>
            <a:endParaRPr lang="zh-CN" altLang="zh-CN" sz="2000" dirty="0">
              <a:solidFill>
                <a:schemeClr val="tx1">
                  <a:lumMod val="95000"/>
                  <a:lumOff val="5000"/>
                </a:schemeClr>
              </a:solidFill>
              <a:latin typeface="Kaiti SC" charset="-122"/>
              <a:ea typeface="Kaiti SC" charset="-122"/>
              <a:cs typeface="Kaiti SC" charset="-122"/>
            </a:endParaRPr>
          </a:p>
        </p:txBody>
      </p:sp>
      <p:grpSp>
        <p:nvGrpSpPr>
          <p:cNvPr id="11" name="组合 59"/>
          <p:cNvGrpSpPr/>
          <p:nvPr/>
        </p:nvGrpSpPr>
        <p:grpSpPr>
          <a:xfrm>
            <a:off x="3227732" y="2968228"/>
            <a:ext cx="8724013" cy="1123462"/>
            <a:chOff x="1264428" y="1152525"/>
            <a:chExt cx="6847285" cy="2795588"/>
          </a:xfrm>
        </p:grpSpPr>
        <p:sp>
          <p:nvSpPr>
            <p:cNvPr id="12" name="圆角矩形 11"/>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3" name="圆角矩形 12"/>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14" name="矩形 1"/>
          <p:cNvSpPr/>
          <p:nvPr/>
        </p:nvSpPr>
        <p:spPr>
          <a:xfrm>
            <a:off x="3288511" y="2796778"/>
            <a:ext cx="1537096" cy="105243"/>
          </a:xfrm>
          <a:custGeom>
            <a:avLst/>
            <a:gdLst>
              <a:gd name="connsiteX0" fmla="*/ 0 w 1565482"/>
              <a:gd name="connsiteY0" fmla="*/ 0 h 247650"/>
              <a:gd name="connsiteX1" fmla="*/ 1565482 w 1565482"/>
              <a:gd name="connsiteY1" fmla="*/ 0 h 247650"/>
              <a:gd name="connsiteX2" fmla="*/ 1565482 w 1565482"/>
              <a:gd name="connsiteY2" fmla="*/ 247650 h 247650"/>
              <a:gd name="connsiteX3" fmla="*/ 0 w 1565482"/>
              <a:gd name="connsiteY3" fmla="*/ 247650 h 247650"/>
              <a:gd name="connsiteX4" fmla="*/ 0 w 1565482"/>
              <a:gd name="connsiteY4" fmla="*/ 0 h 247650"/>
              <a:gd name="connsiteX0-1" fmla="*/ 0 w 1565482"/>
              <a:gd name="connsiteY0-2" fmla="*/ 0 h 247650"/>
              <a:gd name="connsiteX1-3" fmla="*/ 1298782 w 1565482"/>
              <a:gd name="connsiteY1-4" fmla="*/ 0 h 247650"/>
              <a:gd name="connsiteX2-5" fmla="*/ 1565482 w 1565482"/>
              <a:gd name="connsiteY2-6" fmla="*/ 247650 h 247650"/>
              <a:gd name="connsiteX3-7" fmla="*/ 0 w 1565482"/>
              <a:gd name="connsiteY3-8" fmla="*/ 247650 h 247650"/>
              <a:gd name="connsiteX4-9" fmla="*/ 0 w 1565482"/>
              <a:gd name="connsiteY4-10" fmla="*/ 0 h 2476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65482" h="247650">
                <a:moveTo>
                  <a:pt x="0" y="0"/>
                </a:moveTo>
                <a:lnTo>
                  <a:pt x="1298782" y="0"/>
                </a:lnTo>
                <a:lnTo>
                  <a:pt x="1565482" y="247650"/>
                </a:lnTo>
                <a:lnTo>
                  <a:pt x="0" y="247650"/>
                </a:lnTo>
                <a:lnTo>
                  <a:pt x="0"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5" name="矩形 2"/>
          <p:cNvSpPr/>
          <p:nvPr/>
        </p:nvSpPr>
        <p:spPr>
          <a:xfrm>
            <a:off x="3211923" y="2806303"/>
            <a:ext cx="1345902" cy="516649"/>
          </a:xfrm>
          <a:custGeom>
            <a:avLst/>
            <a:gdLst>
              <a:gd name="connsiteX0" fmla="*/ 0 w 1323133"/>
              <a:gd name="connsiteY0" fmla="*/ 0 h 1198669"/>
              <a:gd name="connsiteX1" fmla="*/ 1323133 w 1323133"/>
              <a:gd name="connsiteY1" fmla="*/ 0 h 1198669"/>
              <a:gd name="connsiteX2" fmla="*/ 1323133 w 1323133"/>
              <a:gd name="connsiteY2" fmla="*/ 1198669 h 1198669"/>
              <a:gd name="connsiteX3" fmla="*/ 0 w 1323133"/>
              <a:gd name="connsiteY3" fmla="*/ 1198669 h 1198669"/>
              <a:gd name="connsiteX4" fmla="*/ 0 w 1323133"/>
              <a:gd name="connsiteY4" fmla="*/ 0 h 1198669"/>
              <a:gd name="connsiteX0-1" fmla="*/ 0 w 1323133"/>
              <a:gd name="connsiteY0-2" fmla="*/ 0 h 1198669"/>
              <a:gd name="connsiteX1-3" fmla="*/ 1323133 w 1323133"/>
              <a:gd name="connsiteY1-4" fmla="*/ 0 h 1198669"/>
              <a:gd name="connsiteX2-5" fmla="*/ 1085008 w 1323133"/>
              <a:gd name="connsiteY2-6" fmla="*/ 817669 h 1198669"/>
              <a:gd name="connsiteX3-7" fmla="*/ 0 w 1323133"/>
              <a:gd name="connsiteY3-8" fmla="*/ 1198669 h 1198669"/>
              <a:gd name="connsiteX4-9" fmla="*/ 0 w 1323133"/>
              <a:gd name="connsiteY4-10" fmla="*/ 0 h 1198669"/>
              <a:gd name="connsiteX0-11" fmla="*/ 47625 w 1370758"/>
              <a:gd name="connsiteY0-12" fmla="*/ 0 h 827194"/>
              <a:gd name="connsiteX1-13" fmla="*/ 1370758 w 1370758"/>
              <a:gd name="connsiteY1-14" fmla="*/ 0 h 827194"/>
              <a:gd name="connsiteX2-15" fmla="*/ 1132633 w 1370758"/>
              <a:gd name="connsiteY2-16" fmla="*/ 817669 h 827194"/>
              <a:gd name="connsiteX3-17" fmla="*/ 0 w 1370758"/>
              <a:gd name="connsiteY3-18" fmla="*/ 827194 h 827194"/>
              <a:gd name="connsiteX4-19" fmla="*/ 47625 w 1370758"/>
              <a:gd name="connsiteY4-20" fmla="*/ 0 h 827194"/>
              <a:gd name="connsiteX0-21" fmla="*/ 47625 w 1370758"/>
              <a:gd name="connsiteY0-22" fmla="*/ 0 h 836719"/>
              <a:gd name="connsiteX1-23" fmla="*/ 1370758 w 1370758"/>
              <a:gd name="connsiteY1-24" fmla="*/ 0 h 836719"/>
              <a:gd name="connsiteX2-25" fmla="*/ 875458 w 1370758"/>
              <a:gd name="connsiteY2-26" fmla="*/ 836719 h 836719"/>
              <a:gd name="connsiteX3-27" fmla="*/ 0 w 1370758"/>
              <a:gd name="connsiteY3-28" fmla="*/ 827194 h 836719"/>
              <a:gd name="connsiteX4-29" fmla="*/ 47625 w 1370758"/>
              <a:gd name="connsiteY4-30" fmla="*/ 0 h 8367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70758" h="836719">
                <a:moveTo>
                  <a:pt x="47625" y="0"/>
                </a:moveTo>
                <a:lnTo>
                  <a:pt x="1370758" y="0"/>
                </a:lnTo>
                <a:lnTo>
                  <a:pt x="875458" y="836719"/>
                </a:lnTo>
                <a:lnTo>
                  <a:pt x="0" y="827194"/>
                </a:lnTo>
                <a:lnTo>
                  <a:pt x="47625" y="0"/>
                </a:lnTo>
                <a:close/>
              </a:path>
            </a:pathLst>
          </a:custGeom>
          <a:solidFill>
            <a:srgbClr val="6A1F5F"/>
          </a:solidFill>
          <a:ln>
            <a:noFill/>
          </a:ln>
          <a:effectLst>
            <a:outerShdw blurRad="63500" dist="63500" sx="102000" sy="102000" algn="ctr"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6" name="矩形 15"/>
          <p:cNvSpPr/>
          <p:nvPr/>
        </p:nvSpPr>
        <p:spPr>
          <a:xfrm>
            <a:off x="4542014" y="3100653"/>
            <a:ext cx="6860696" cy="400110"/>
          </a:xfrm>
          <a:prstGeom prst="rect">
            <a:avLst/>
          </a:prstGeom>
        </p:spPr>
        <p:txBody>
          <a:bodyPr wrap="square">
            <a:spAutoFit/>
          </a:bodyPr>
          <a:lstStyle/>
          <a:p>
            <a:pPr algn="just"/>
            <a:r>
              <a:rPr lang="zh-CN" altLang="zh-CN" sz="2000" b="1" dirty="0">
                <a:solidFill>
                  <a:schemeClr val="tx1">
                    <a:lumMod val="95000"/>
                    <a:lumOff val="5000"/>
                  </a:schemeClr>
                </a:solidFill>
                <a:latin typeface="Kaiti SC" charset="-122"/>
                <a:ea typeface="Kaiti SC" charset="-122"/>
                <a:cs typeface="Kaiti SC" charset="-122"/>
              </a:rPr>
              <a:t>刺激商品生产者改进技术，促进社会生产力的发展</a:t>
            </a:r>
            <a:endParaRPr lang="zh-CN" altLang="en-US" sz="2000" b="1" dirty="0">
              <a:solidFill>
                <a:schemeClr val="tx1">
                  <a:lumMod val="95000"/>
                  <a:lumOff val="5000"/>
                </a:schemeClr>
              </a:solidFill>
              <a:latin typeface="Kaiti SC" charset="-122"/>
              <a:ea typeface="Kaiti SC" charset="-122"/>
              <a:cs typeface="Kaiti SC" charset="-122"/>
            </a:endParaRPr>
          </a:p>
        </p:txBody>
      </p:sp>
      <p:grpSp>
        <p:nvGrpSpPr>
          <p:cNvPr id="17" name="组合 59"/>
          <p:cNvGrpSpPr/>
          <p:nvPr/>
        </p:nvGrpSpPr>
        <p:grpSpPr>
          <a:xfrm>
            <a:off x="3227732" y="4329347"/>
            <a:ext cx="8739822" cy="1354277"/>
            <a:chOff x="1264428" y="1152525"/>
            <a:chExt cx="6847285" cy="2795588"/>
          </a:xfrm>
        </p:grpSpPr>
        <p:sp>
          <p:nvSpPr>
            <p:cNvPr id="18" name="圆角矩形 17"/>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9" name="圆角矩形 18"/>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20" name="矩形 1"/>
          <p:cNvSpPr/>
          <p:nvPr/>
        </p:nvSpPr>
        <p:spPr>
          <a:xfrm>
            <a:off x="3272701" y="4157897"/>
            <a:ext cx="1587192" cy="105243"/>
          </a:xfrm>
          <a:custGeom>
            <a:avLst/>
            <a:gdLst>
              <a:gd name="connsiteX0" fmla="*/ 0 w 1565482"/>
              <a:gd name="connsiteY0" fmla="*/ 0 h 247650"/>
              <a:gd name="connsiteX1" fmla="*/ 1565482 w 1565482"/>
              <a:gd name="connsiteY1" fmla="*/ 0 h 247650"/>
              <a:gd name="connsiteX2" fmla="*/ 1565482 w 1565482"/>
              <a:gd name="connsiteY2" fmla="*/ 247650 h 247650"/>
              <a:gd name="connsiteX3" fmla="*/ 0 w 1565482"/>
              <a:gd name="connsiteY3" fmla="*/ 247650 h 247650"/>
              <a:gd name="connsiteX4" fmla="*/ 0 w 1565482"/>
              <a:gd name="connsiteY4" fmla="*/ 0 h 247650"/>
              <a:gd name="connsiteX0-1" fmla="*/ 0 w 1565482"/>
              <a:gd name="connsiteY0-2" fmla="*/ 0 h 247650"/>
              <a:gd name="connsiteX1-3" fmla="*/ 1298782 w 1565482"/>
              <a:gd name="connsiteY1-4" fmla="*/ 0 h 247650"/>
              <a:gd name="connsiteX2-5" fmla="*/ 1565482 w 1565482"/>
              <a:gd name="connsiteY2-6" fmla="*/ 247650 h 247650"/>
              <a:gd name="connsiteX3-7" fmla="*/ 0 w 1565482"/>
              <a:gd name="connsiteY3-8" fmla="*/ 247650 h 247650"/>
              <a:gd name="connsiteX4-9" fmla="*/ 0 w 1565482"/>
              <a:gd name="connsiteY4-10" fmla="*/ 0 h 2476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65482" h="247650">
                <a:moveTo>
                  <a:pt x="0" y="0"/>
                </a:moveTo>
                <a:lnTo>
                  <a:pt x="1298782" y="0"/>
                </a:lnTo>
                <a:lnTo>
                  <a:pt x="1565482" y="247650"/>
                </a:lnTo>
                <a:lnTo>
                  <a:pt x="0" y="247650"/>
                </a:lnTo>
                <a:lnTo>
                  <a:pt x="0"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1" name="矩形 2"/>
          <p:cNvSpPr/>
          <p:nvPr/>
        </p:nvSpPr>
        <p:spPr>
          <a:xfrm>
            <a:off x="3196112" y="4167422"/>
            <a:ext cx="1389767" cy="516649"/>
          </a:xfrm>
          <a:custGeom>
            <a:avLst/>
            <a:gdLst>
              <a:gd name="connsiteX0" fmla="*/ 0 w 1323133"/>
              <a:gd name="connsiteY0" fmla="*/ 0 h 1198669"/>
              <a:gd name="connsiteX1" fmla="*/ 1323133 w 1323133"/>
              <a:gd name="connsiteY1" fmla="*/ 0 h 1198669"/>
              <a:gd name="connsiteX2" fmla="*/ 1323133 w 1323133"/>
              <a:gd name="connsiteY2" fmla="*/ 1198669 h 1198669"/>
              <a:gd name="connsiteX3" fmla="*/ 0 w 1323133"/>
              <a:gd name="connsiteY3" fmla="*/ 1198669 h 1198669"/>
              <a:gd name="connsiteX4" fmla="*/ 0 w 1323133"/>
              <a:gd name="connsiteY4" fmla="*/ 0 h 1198669"/>
              <a:gd name="connsiteX0-1" fmla="*/ 0 w 1323133"/>
              <a:gd name="connsiteY0-2" fmla="*/ 0 h 1198669"/>
              <a:gd name="connsiteX1-3" fmla="*/ 1323133 w 1323133"/>
              <a:gd name="connsiteY1-4" fmla="*/ 0 h 1198669"/>
              <a:gd name="connsiteX2-5" fmla="*/ 1085008 w 1323133"/>
              <a:gd name="connsiteY2-6" fmla="*/ 817669 h 1198669"/>
              <a:gd name="connsiteX3-7" fmla="*/ 0 w 1323133"/>
              <a:gd name="connsiteY3-8" fmla="*/ 1198669 h 1198669"/>
              <a:gd name="connsiteX4-9" fmla="*/ 0 w 1323133"/>
              <a:gd name="connsiteY4-10" fmla="*/ 0 h 1198669"/>
              <a:gd name="connsiteX0-11" fmla="*/ 47625 w 1370758"/>
              <a:gd name="connsiteY0-12" fmla="*/ 0 h 827194"/>
              <a:gd name="connsiteX1-13" fmla="*/ 1370758 w 1370758"/>
              <a:gd name="connsiteY1-14" fmla="*/ 0 h 827194"/>
              <a:gd name="connsiteX2-15" fmla="*/ 1132633 w 1370758"/>
              <a:gd name="connsiteY2-16" fmla="*/ 817669 h 827194"/>
              <a:gd name="connsiteX3-17" fmla="*/ 0 w 1370758"/>
              <a:gd name="connsiteY3-18" fmla="*/ 827194 h 827194"/>
              <a:gd name="connsiteX4-19" fmla="*/ 47625 w 1370758"/>
              <a:gd name="connsiteY4-20" fmla="*/ 0 h 827194"/>
              <a:gd name="connsiteX0-21" fmla="*/ 47625 w 1370758"/>
              <a:gd name="connsiteY0-22" fmla="*/ 0 h 836719"/>
              <a:gd name="connsiteX1-23" fmla="*/ 1370758 w 1370758"/>
              <a:gd name="connsiteY1-24" fmla="*/ 0 h 836719"/>
              <a:gd name="connsiteX2-25" fmla="*/ 875458 w 1370758"/>
              <a:gd name="connsiteY2-26" fmla="*/ 836719 h 836719"/>
              <a:gd name="connsiteX3-27" fmla="*/ 0 w 1370758"/>
              <a:gd name="connsiteY3-28" fmla="*/ 827194 h 836719"/>
              <a:gd name="connsiteX4-29" fmla="*/ 47625 w 1370758"/>
              <a:gd name="connsiteY4-30" fmla="*/ 0 h 8367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70758" h="836719">
                <a:moveTo>
                  <a:pt x="47625" y="0"/>
                </a:moveTo>
                <a:lnTo>
                  <a:pt x="1370758" y="0"/>
                </a:lnTo>
                <a:lnTo>
                  <a:pt x="875458" y="836719"/>
                </a:lnTo>
                <a:lnTo>
                  <a:pt x="0" y="827194"/>
                </a:lnTo>
                <a:lnTo>
                  <a:pt x="47625" y="0"/>
                </a:lnTo>
                <a:close/>
              </a:path>
            </a:pathLst>
          </a:custGeom>
          <a:solidFill>
            <a:srgbClr val="6A1F5F"/>
          </a:solidFill>
          <a:ln>
            <a:noFill/>
          </a:ln>
          <a:effectLst>
            <a:outerShdw blurRad="63500" dist="63500" sx="102000" sy="102000" algn="ctr"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2" name="矩形 21"/>
          <p:cNvSpPr/>
          <p:nvPr/>
        </p:nvSpPr>
        <p:spPr>
          <a:xfrm>
            <a:off x="4542013" y="4439825"/>
            <a:ext cx="7142263" cy="400110"/>
          </a:xfrm>
          <a:prstGeom prst="rect">
            <a:avLst/>
          </a:prstGeom>
        </p:spPr>
        <p:txBody>
          <a:bodyPr wrap="square">
            <a:spAutoFit/>
          </a:bodyPr>
          <a:lstStyle/>
          <a:p>
            <a:pPr algn="just"/>
            <a:r>
              <a:rPr lang="zh-CN" altLang="en-US" sz="2000" b="1" dirty="0">
                <a:solidFill>
                  <a:schemeClr val="tx1">
                    <a:lumMod val="95000"/>
                    <a:lumOff val="5000"/>
                  </a:schemeClr>
                </a:solidFill>
                <a:effectLst>
                  <a:outerShdw blurRad="38100" dist="38100" dir="2700000" algn="tl">
                    <a:srgbClr val="C0C0C0"/>
                  </a:outerShdw>
                </a:effectLst>
                <a:latin typeface="Kaiti SC" charset="-122"/>
                <a:ea typeface="Kaiti SC" charset="-122"/>
                <a:cs typeface="Kaiti SC" charset="-122"/>
              </a:rPr>
              <a:t>自发调节社会收入的分配</a:t>
            </a:r>
          </a:p>
        </p:txBody>
      </p:sp>
    </p:spTree>
    <p:extLst>
      <p:ext uri="{BB962C8B-B14F-4D97-AF65-F5344CB8AC3E}">
        <p14:creationId xmlns:p14="http://schemas.microsoft.com/office/powerpoint/2010/main" val="142328873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1" y="0"/>
            <a:ext cx="7512425"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tx1">
                  <a:lumMod val="95000"/>
                  <a:lumOff val="5000"/>
                </a:schemeClr>
              </a:buClr>
            </a:pPr>
            <a:r>
              <a:rPr kumimoji="1" lang="zh-CN" altLang="en-US" sz="3200" b="1" dirty="0">
                <a:latin typeface="Kaiti SC" charset="-122"/>
                <a:ea typeface="Kaiti SC" charset="-122"/>
                <a:cs typeface="Kaiti SC" charset="-122"/>
              </a:rPr>
              <a:t>以私有制为基础的商品经济的基本矛盾</a:t>
            </a:r>
          </a:p>
        </p:txBody>
      </p:sp>
      <p:sp>
        <p:nvSpPr>
          <p:cNvPr id="3" name="11 Rectángulo"/>
          <p:cNvSpPr/>
          <p:nvPr/>
        </p:nvSpPr>
        <p:spPr>
          <a:xfrm>
            <a:off x="1091362" y="1252438"/>
            <a:ext cx="1847409" cy="833143"/>
          </a:xfrm>
          <a:prstGeom prst="parallelogram">
            <a:avLst/>
          </a:prstGeom>
          <a:solidFill>
            <a:srgbClr val="7E487F">
              <a:alpha val="71000"/>
            </a:srgbClr>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anchor="ctr"/>
          <a:lstStyle/>
          <a:p>
            <a:pPr algn="ctr">
              <a:defRPr/>
            </a:pPr>
            <a:r>
              <a:rPr lang="zh-CN" altLang="en-US" sz="3200" b="1" dirty="0">
                <a:solidFill>
                  <a:schemeClr val="bg1"/>
                </a:solidFill>
                <a:latin typeface="Kaiti SC" charset="-122"/>
                <a:ea typeface="Kaiti SC" charset="-122"/>
                <a:cs typeface="Kaiti SC" charset="-122"/>
              </a:rPr>
              <a:t>矛盾</a:t>
            </a:r>
            <a:endParaRPr lang="es-ES" sz="3200" b="1" dirty="0">
              <a:solidFill>
                <a:schemeClr val="bg1"/>
              </a:solidFill>
              <a:latin typeface="Kaiti SC" charset="-122"/>
              <a:ea typeface="Kaiti SC" charset="-122"/>
              <a:cs typeface="Kaiti SC" charset="-122"/>
            </a:endParaRPr>
          </a:p>
        </p:txBody>
      </p:sp>
      <p:sp>
        <p:nvSpPr>
          <p:cNvPr id="4" name="矩形 3"/>
          <p:cNvSpPr/>
          <p:nvPr/>
        </p:nvSpPr>
        <p:spPr>
          <a:xfrm>
            <a:off x="1001716" y="2191396"/>
            <a:ext cx="10333226" cy="3026064"/>
          </a:xfrm>
          <a:prstGeom prst="rect">
            <a:avLst/>
          </a:prstGeom>
          <a:noFill/>
          <a:ln w="76200">
            <a:solidFill>
              <a:srgbClr val="6A1F5F">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5" name="文本框 4"/>
          <p:cNvSpPr txBox="1"/>
          <p:nvPr/>
        </p:nvSpPr>
        <p:spPr>
          <a:xfrm>
            <a:off x="1990709" y="2191396"/>
            <a:ext cx="8838656" cy="2677656"/>
          </a:xfrm>
          <a:prstGeom prst="rect">
            <a:avLst/>
          </a:prstGeom>
          <a:noFill/>
        </p:spPr>
        <p:txBody>
          <a:bodyPr wrap="square" rtlCol="0">
            <a:spAutoFit/>
          </a:bodyPr>
          <a:lstStyle/>
          <a:p>
            <a:endParaRPr lang="zh-CN" altLang="en-US" sz="2800" b="1" dirty="0">
              <a:latin typeface="Heiti SC Light" charset="-122"/>
              <a:ea typeface="Heiti SC Light" charset="-122"/>
              <a:cs typeface="Heiti SC Light" charset="-122"/>
            </a:endParaRPr>
          </a:p>
          <a:p>
            <a:pPr marL="342900" indent="-342900">
              <a:buClr>
                <a:srgbClr val="6A1F5F"/>
              </a:buClr>
              <a:buFont typeface="ZapfDingbatsITC" charset="0"/>
              <a:buChar char="✤"/>
            </a:pPr>
            <a:r>
              <a:rPr lang="zh-CN" altLang="en-US" sz="2800" b="1" dirty="0">
                <a:latin typeface="Heiti SC Light" charset="-122"/>
                <a:ea typeface="Heiti SC Light" charset="-122"/>
                <a:cs typeface="Heiti SC Light" charset="-122"/>
                <a:sym typeface="+mn-ea"/>
              </a:rPr>
              <a:t>私人劳动和社会劳动的矛盾决定着商品经济的本质及发展过程</a:t>
            </a:r>
          </a:p>
          <a:p>
            <a:pPr marL="342900" indent="-342900">
              <a:buClr>
                <a:srgbClr val="6A1F5F"/>
              </a:buClr>
              <a:buFont typeface="ZapfDingbatsITC" charset="0"/>
              <a:buChar char="✤"/>
            </a:pPr>
            <a:r>
              <a:rPr lang="zh-CN" altLang="en-US" sz="2800" b="1" dirty="0">
                <a:latin typeface="Heiti SC Light" charset="-122"/>
                <a:ea typeface="Heiti SC Light" charset="-122"/>
                <a:cs typeface="Heiti SC Light" charset="-122"/>
                <a:sym typeface="+mn-ea"/>
              </a:rPr>
              <a:t>私人劳动和社会劳动的矛盾是商品经济其他一切矛盾的基础</a:t>
            </a:r>
          </a:p>
          <a:p>
            <a:pPr marL="342900" indent="-342900">
              <a:buClr>
                <a:srgbClr val="6A1F5F"/>
              </a:buClr>
              <a:buFont typeface="ZapfDingbatsITC" charset="0"/>
              <a:buChar char="✤"/>
            </a:pPr>
            <a:r>
              <a:rPr lang="zh-CN" altLang="en-US" sz="2800" b="1" dirty="0">
                <a:latin typeface="Heiti SC Light" charset="-122"/>
                <a:ea typeface="Heiti SC Light" charset="-122"/>
                <a:cs typeface="Heiti SC Light" charset="-122"/>
                <a:sym typeface="+mn-ea"/>
              </a:rPr>
              <a:t>私人劳动和社会劳动的矛盾决定着商品生产者的命运</a:t>
            </a:r>
          </a:p>
        </p:txBody>
      </p:sp>
      <p:sp>
        <p:nvSpPr>
          <p:cNvPr id="9" name="矩形 8"/>
          <p:cNvSpPr/>
          <p:nvPr/>
        </p:nvSpPr>
        <p:spPr>
          <a:xfrm>
            <a:off x="2890055" y="1593163"/>
            <a:ext cx="8393741" cy="461665"/>
          </a:xfrm>
          <a:prstGeom prst="rect">
            <a:avLst/>
          </a:prstGeom>
        </p:spPr>
        <p:txBody>
          <a:bodyPr wrap="square">
            <a:spAutoFit/>
          </a:bodyPr>
          <a:lstStyle/>
          <a:p>
            <a:r>
              <a:rPr lang="zh-CN" altLang="en-US" sz="2400" b="1" dirty="0">
                <a:latin typeface="Heiti SC Light" charset="-122"/>
                <a:ea typeface="Heiti SC Light" charset="-122"/>
                <a:cs typeface="Heiti SC Light" charset="-122"/>
              </a:rPr>
              <a:t>私人劳动和社会劳动的矛盾构成私有制商品经济的基本矛盾</a:t>
            </a:r>
          </a:p>
        </p:txBody>
      </p:sp>
    </p:spTree>
    <p:extLst>
      <p:ext uri="{BB962C8B-B14F-4D97-AF65-F5344CB8AC3E}">
        <p14:creationId xmlns:p14="http://schemas.microsoft.com/office/powerpoint/2010/main" val="143954676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8200" y="499746"/>
            <a:ext cx="10515600" cy="371624"/>
          </a:xfrm>
        </p:spPr>
        <p:txBody>
          <a:bodyPr>
            <a:normAutofit fontScale="90000"/>
          </a:bodyPr>
          <a:lstStyle/>
          <a:p>
            <a:endParaRPr lang="zh-CN" altLang="en-US" dirty="0"/>
          </a:p>
        </p:txBody>
      </p:sp>
      <p:sp>
        <p:nvSpPr>
          <p:cNvPr id="7" name="内容占位符 6"/>
          <p:cNvSpPr>
            <a:spLocks noGrp="1"/>
          </p:cNvSpPr>
          <p:nvPr>
            <p:ph idx="1"/>
          </p:nvPr>
        </p:nvSpPr>
        <p:spPr>
          <a:xfrm>
            <a:off x="838200" y="871370"/>
            <a:ext cx="10515600" cy="5305593"/>
          </a:xfrm>
        </p:spPr>
        <p:txBody>
          <a:bodyPr/>
          <a:lstStyle/>
          <a:p>
            <a:endParaRPr lang="en-US" altLang="zh-CN" dirty="0"/>
          </a:p>
          <a:p>
            <a:r>
              <a:rPr lang="zh-CN" altLang="en-US" sz="2400" b="1" dirty="0">
                <a:latin typeface="宋体" pitchFamily="2" charset="-122"/>
                <a:ea typeface="宋体" pitchFamily="2" charset="-122"/>
              </a:rPr>
              <a:t>私人劳动与社会劳动之间的矛盾通过商品的运动、价值的运动、货币的运动决定商品生产者的命运，这使得商品生产者认为商品、价值乃至货币似乎是物的自然属性，而这种所谓的自然属性又似乎具有一种超自然的神秘性，商品生产者不能自己掌握自己的命运，而是听凭商品、价值、货币的摆布，人们之间的社会关系在人们人们面前采取了物与物的关系的虚幻形式，马克思称之为</a:t>
            </a:r>
            <a:r>
              <a:rPr lang="zh-CN" altLang="en-US" sz="3600" b="1" dirty="0">
                <a:solidFill>
                  <a:srgbClr val="FF0000"/>
                </a:solidFill>
                <a:latin typeface="宋体" pitchFamily="2" charset="-122"/>
                <a:ea typeface="宋体" pitchFamily="2" charset="-122"/>
              </a:rPr>
              <a:t>商品拜物教</a:t>
            </a:r>
            <a:r>
              <a:rPr lang="zh-CN" altLang="en-US" sz="2400" b="1" dirty="0">
                <a:latin typeface="宋体" pitchFamily="2" charset="-122"/>
                <a:ea typeface="宋体" pitchFamily="2" charset="-122"/>
              </a:rPr>
              <a:t>。</a:t>
            </a:r>
            <a:endParaRPr lang="en-US" altLang="zh-CN" sz="2400" b="1" dirty="0">
              <a:latin typeface="宋体" pitchFamily="2" charset="-122"/>
              <a:ea typeface="宋体" pitchFamily="2" charset="-122"/>
            </a:endParaRPr>
          </a:p>
          <a:p>
            <a:r>
              <a:rPr lang="zh-CN" altLang="en-US" sz="2400" b="1" dirty="0">
                <a:latin typeface="宋体" pitchFamily="2" charset="-122"/>
                <a:ea typeface="宋体" pitchFamily="2" charset="-122"/>
              </a:rPr>
              <a:t>在资本主义制度下，私人劳动和社会劳动之间的矛盾作为私有制商品经济的基本矛盾，进一步发展为资本主义的基本矛盾，即生产社会化和生产资料私人占有之间的矛盾。</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1 Rectángulo"/>
          <p:cNvSpPr/>
          <p:nvPr/>
        </p:nvSpPr>
        <p:spPr>
          <a:xfrm>
            <a:off x="4746287" y="940862"/>
            <a:ext cx="1891864" cy="599069"/>
          </a:xfrm>
          <a:prstGeom prst="parallelogram">
            <a:avLst/>
          </a:prstGeom>
          <a:solidFill>
            <a:srgbClr val="7E487F">
              <a:alpha val="96000"/>
            </a:srgbClr>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anchor="ctr"/>
          <a:lstStyle/>
          <a:p>
            <a:pPr algn="ctr">
              <a:defRPr/>
            </a:pPr>
            <a:r>
              <a:rPr lang="zh-CN" altLang="en-US" sz="2400" b="1" dirty="0">
                <a:solidFill>
                  <a:schemeClr val="bg1"/>
                </a:solidFill>
                <a:latin typeface="Kaiti SC" charset="-122"/>
                <a:ea typeface="Kaiti SC" charset="-122"/>
                <a:cs typeface="Kaiti SC" charset="-122"/>
              </a:rPr>
              <a:t>意义</a:t>
            </a:r>
            <a:endParaRPr lang="es-ES" sz="2400" b="1" dirty="0">
              <a:solidFill>
                <a:schemeClr val="bg1"/>
              </a:solidFill>
              <a:latin typeface="Kaiti SC" charset="-122"/>
              <a:ea typeface="Kaiti SC" charset="-122"/>
              <a:cs typeface="Kaiti SC" charset="-122"/>
            </a:endParaRPr>
          </a:p>
        </p:txBody>
      </p:sp>
      <p:sp>
        <p:nvSpPr>
          <p:cNvPr id="4" name="矩形 3"/>
          <p:cNvSpPr/>
          <p:nvPr/>
        </p:nvSpPr>
        <p:spPr>
          <a:xfrm flipV="1">
            <a:off x="4933681" y="985743"/>
            <a:ext cx="6926316" cy="5199903"/>
          </a:xfrm>
          <a:prstGeom prst="rect">
            <a:avLst/>
          </a:prstGeom>
          <a:noFill/>
          <a:ln w="76200">
            <a:solidFill>
              <a:srgbClr val="7E487F">
                <a:alpha val="82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矩形 11"/>
          <p:cNvSpPr/>
          <p:nvPr/>
        </p:nvSpPr>
        <p:spPr>
          <a:xfrm>
            <a:off x="5085208" y="1527017"/>
            <a:ext cx="6623262" cy="2031325"/>
          </a:xfrm>
          <a:prstGeom prst="rect">
            <a:avLst/>
          </a:prstGeom>
        </p:spPr>
        <p:txBody>
          <a:bodyPr wrap="square">
            <a:spAutoFit/>
          </a:bodyPr>
          <a:lstStyle/>
          <a:p>
            <a:pPr marL="285750" indent="-285750" algn="just">
              <a:buClr>
                <a:srgbClr val="6A1F5F"/>
              </a:buClr>
              <a:buFont typeface="HiraginoSans-W3" charset="-128"/>
              <a:buChar char="❖"/>
            </a:pPr>
            <a:r>
              <a:rPr lang="zh-CN" altLang="en-US" dirty="0">
                <a:latin typeface="Heiti SC Light" charset="-122"/>
                <a:ea typeface="Heiti SC Light" charset="-122"/>
                <a:cs typeface="Heiti SC Light" charset="-122"/>
              </a:rPr>
              <a:t>为剩余价值论的创立奠定了基础。</a:t>
            </a:r>
          </a:p>
          <a:p>
            <a:pPr marL="285750" indent="-285750" algn="just">
              <a:buClr>
                <a:srgbClr val="6A1F5F"/>
              </a:buClr>
              <a:buFont typeface="HiraginoSans-W3" charset="-128"/>
              <a:buChar char="❖"/>
            </a:pPr>
            <a:r>
              <a:rPr lang="zh-CN" altLang="en-US" dirty="0">
                <a:latin typeface="Heiti SC Light" charset="-122"/>
                <a:ea typeface="Heiti SC Light" charset="-122"/>
                <a:cs typeface="Heiti SC Light" charset="-122"/>
                <a:sym typeface="+mn-ea"/>
              </a:rPr>
              <a:t>揭示了私有制条件下商品经济的基本矛盾，为从物与物的关系揭示了人与人的关系提供了理论依据。</a:t>
            </a:r>
            <a:endParaRPr lang="en-US" altLang="zh-CN" dirty="0">
              <a:latin typeface="Heiti SC Light" charset="-122"/>
              <a:ea typeface="Heiti SC Light" charset="-122"/>
              <a:cs typeface="Heiti SC Light" charset="-122"/>
              <a:sym typeface="+mn-ea"/>
            </a:endParaRPr>
          </a:p>
          <a:p>
            <a:pPr marL="285750" indent="-285750" algn="just">
              <a:buClr>
                <a:srgbClr val="6A1F5F"/>
              </a:buClr>
              <a:buFont typeface="HiraginoSans-W3" charset="-128"/>
              <a:buChar char="❖"/>
            </a:pPr>
            <a:r>
              <a:rPr lang="zh-CN" altLang="en-US" dirty="0">
                <a:latin typeface="Heiti SC Light" charset="-122"/>
                <a:ea typeface="Heiti SC Light" charset="-122"/>
                <a:cs typeface="Heiti SC Light" charset="-122"/>
                <a:sym typeface="+mn-ea"/>
              </a:rPr>
              <a:t>揭示了商品经济的一般规律，对理解社会主义市场经济具有指导意义。</a:t>
            </a:r>
            <a:endParaRPr lang="zh-CN" altLang="en-US" dirty="0">
              <a:latin typeface="Heiti SC Light" charset="-122"/>
              <a:ea typeface="Heiti SC Light" charset="-122"/>
              <a:cs typeface="Heiti SC Light" charset="-122"/>
            </a:endParaRPr>
          </a:p>
          <a:p>
            <a:pPr marL="285750" indent="-285750" algn="just">
              <a:buClr>
                <a:srgbClr val="6A1F5F"/>
              </a:buClr>
              <a:buFont typeface="HiraginoSans-W3" charset="-128"/>
              <a:buChar char="❖"/>
            </a:pPr>
            <a:endParaRPr lang="zh-CN" altLang="en-US" b="1" dirty="0">
              <a:latin typeface="Heiti SC Light" charset="-122"/>
              <a:ea typeface="Heiti SC Light" charset="-122"/>
              <a:cs typeface="Heiti SC Light" charset="-122"/>
              <a:sym typeface="+mn-ea"/>
            </a:endParaRPr>
          </a:p>
          <a:p>
            <a:endParaRPr lang="zh-CN" altLang="en-US" dirty="0">
              <a:latin typeface="Kaiti SC" charset="-122"/>
              <a:ea typeface="Kaiti SC" charset="-122"/>
              <a:cs typeface="Kaiti SC" charset="-122"/>
            </a:endParaRPr>
          </a:p>
        </p:txBody>
      </p:sp>
      <p:sp>
        <p:nvSpPr>
          <p:cNvPr id="9" name="五边形 8"/>
          <p:cNvSpPr/>
          <p:nvPr/>
        </p:nvSpPr>
        <p:spPr>
          <a:xfrm>
            <a:off x="-1" y="0"/>
            <a:ext cx="5593977"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tx1">
                  <a:lumMod val="95000"/>
                  <a:lumOff val="5000"/>
                </a:schemeClr>
              </a:buClr>
            </a:pPr>
            <a:r>
              <a:rPr kumimoji="1" lang="zh-CN" altLang="en-US" sz="3200" b="1" dirty="0">
                <a:latin typeface="Kaiti SC" charset="-122"/>
                <a:ea typeface="Kaiti SC" charset="-122"/>
                <a:cs typeface="Kaiti SC" charset="-122"/>
              </a:rPr>
              <a:t>科学</a:t>
            </a:r>
            <a:r>
              <a:rPr kumimoji="1" lang="zh-CN" altLang="en-US" sz="3200" b="1">
                <a:latin typeface="Kaiti SC" charset="-122"/>
                <a:ea typeface="Kaiti SC" charset="-122"/>
                <a:cs typeface="Kaiti SC" charset="-122"/>
              </a:rPr>
              <a:t>认识马克思劳动价值论</a:t>
            </a:r>
            <a:endParaRPr kumimoji="1" lang="zh-CN" altLang="en-US" sz="3200" b="1" dirty="0">
              <a:latin typeface="Kaiti SC" charset="-122"/>
              <a:ea typeface="Kaiti SC" charset="-122"/>
              <a:cs typeface="Kaiti SC" charset="-122"/>
            </a:endParaRPr>
          </a:p>
        </p:txBody>
      </p:sp>
      <p:sp>
        <p:nvSpPr>
          <p:cNvPr id="11" name="文本框 10"/>
          <p:cNvSpPr txBox="1"/>
          <p:nvPr/>
        </p:nvSpPr>
        <p:spPr>
          <a:xfrm>
            <a:off x="5085208" y="3561052"/>
            <a:ext cx="6623262" cy="1569660"/>
          </a:xfrm>
          <a:prstGeom prst="rect">
            <a:avLst/>
          </a:prstGeom>
          <a:noFill/>
          <a:effectLst>
            <a:softEdge rad="0"/>
          </a:effectLst>
        </p:spPr>
        <p:txBody>
          <a:bodyPr wrap="square" rtlCol="0">
            <a:spAutoFit/>
          </a:bodyPr>
          <a:lstStyle/>
          <a:p>
            <a:r>
              <a:rPr lang="zh-CN" altLang="en-US" sz="2400" b="1" dirty="0">
                <a:solidFill>
                  <a:srgbClr val="5B1A56"/>
                </a:solidFill>
                <a:latin typeface="Kaiti SC" charset="-122"/>
                <a:ea typeface="Kaiti SC" charset="-122"/>
                <a:cs typeface="Kaiti SC" charset="-122"/>
              </a:rPr>
              <a:t>深化对</a:t>
            </a:r>
            <a:r>
              <a:rPr lang="zh-CN" altLang="en-US" sz="2400" b="1" dirty="0">
                <a:solidFill>
                  <a:srgbClr val="5B1A56"/>
                </a:solidFill>
                <a:latin typeface="Kaiti SC" charset="-122"/>
                <a:ea typeface="Kaiti SC" charset="-122"/>
                <a:cs typeface="Kaiti SC" charset="-122"/>
                <a:sym typeface="+mn-ea"/>
              </a:rPr>
              <a:t>马克思劳动价值论的认识：</a:t>
            </a:r>
            <a:endParaRPr lang="zh-CN" altLang="en-US" dirty="0">
              <a:sym typeface="+mn-ea"/>
            </a:endParaRPr>
          </a:p>
          <a:p>
            <a:pPr marL="285750" indent="-285750" algn="just">
              <a:buClr>
                <a:srgbClr val="6A1F5F"/>
              </a:buClr>
              <a:buFont typeface="HiraginoSans-W3" charset="-128"/>
              <a:buChar char="❖"/>
            </a:pPr>
            <a:r>
              <a:rPr lang="zh-CN" altLang="en-US" dirty="0">
                <a:latin typeface="Heiti SC Light" charset="-122"/>
                <a:ea typeface="Heiti SC Light" charset="-122"/>
                <a:cs typeface="Heiti SC Light" charset="-122"/>
              </a:rPr>
              <a:t>深化对创造价值的劳动的认识，对生产性劳动作出新的界定。</a:t>
            </a:r>
          </a:p>
          <a:p>
            <a:pPr marL="285750" indent="-285750" algn="just">
              <a:buClr>
                <a:srgbClr val="6A1F5F"/>
              </a:buClr>
              <a:buFont typeface="HiraginoSans-W3" charset="-128"/>
              <a:buChar char="❖"/>
            </a:pPr>
            <a:r>
              <a:rPr lang="zh-CN" altLang="en-US" dirty="0">
                <a:latin typeface="Heiti SC Light" charset="-122"/>
                <a:ea typeface="Heiti SC Light" charset="-122"/>
                <a:cs typeface="Heiti SC Light" charset="-122"/>
              </a:rPr>
              <a:t>深化对科技人员、经营管理人员在社会生产和价值创造中所起作用的认识。</a:t>
            </a:r>
          </a:p>
          <a:p>
            <a:pPr marL="285750" indent="-285750" algn="just">
              <a:buClr>
                <a:srgbClr val="6A1F5F"/>
              </a:buClr>
              <a:buFont typeface="HiraginoSans-W3" charset="-128"/>
              <a:buChar char="❖"/>
            </a:pPr>
            <a:r>
              <a:rPr lang="zh-CN" altLang="en-US" dirty="0">
                <a:latin typeface="Heiti SC Light" charset="-122"/>
                <a:ea typeface="Heiti SC Light" charset="-122"/>
                <a:cs typeface="Heiti SC Light" charset="-122"/>
              </a:rPr>
              <a:t>深化对价值创造与价值分配关系的认识。</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48" y="1344706"/>
            <a:ext cx="4823133" cy="4570836"/>
          </a:xfrm>
          <a:prstGeom prst="rect">
            <a:avLst/>
          </a:prstGeom>
          <a:effectLst>
            <a:softEdge rad="1257300"/>
          </a:effectLst>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74" y="1049882"/>
            <a:ext cx="4354209" cy="2807744"/>
          </a:xfrm>
          <a:prstGeom prst="rect">
            <a:avLst/>
          </a:prstGeom>
          <a:effectLst>
            <a:softEdge rad="546100"/>
          </a:effectLst>
        </p:spPr>
      </p:pic>
    </p:spTree>
    <p:extLst>
      <p:ext uri="{BB962C8B-B14F-4D97-AF65-F5344CB8AC3E}">
        <p14:creationId xmlns:p14="http://schemas.microsoft.com/office/powerpoint/2010/main" val="127514550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393382" y="0"/>
            <a:ext cx="2798618" cy="6858000"/>
          </a:xfrm>
          <a:prstGeom prst="rect">
            <a:avLst/>
          </a:prstGeom>
          <a:solidFill>
            <a:schemeClr val="bg1">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任意多边形 24"/>
          <p:cNvSpPr/>
          <p:nvPr/>
        </p:nvSpPr>
        <p:spPr>
          <a:xfrm rot="1177648" flipH="1" flipV="1">
            <a:off x="7511868" y="-452471"/>
            <a:ext cx="5526256" cy="8503707"/>
          </a:xfrm>
          <a:custGeom>
            <a:avLst/>
            <a:gdLst>
              <a:gd name="connsiteX0" fmla="*/ 5774280 w 5774280"/>
              <a:gd name="connsiteY0" fmla="*/ 7275353 h 8476540"/>
              <a:gd name="connsiteX1" fmla="*/ 2333635 w 5774280"/>
              <a:gd name="connsiteY1" fmla="*/ 8476540 h 8476540"/>
              <a:gd name="connsiteX2" fmla="*/ 2333635 w 5774280"/>
              <a:gd name="connsiteY2" fmla="*/ 1218479 h 8476540"/>
              <a:gd name="connsiteX3" fmla="*/ 5450 w 5774280"/>
              <a:gd name="connsiteY3" fmla="*/ 2031288 h 8476540"/>
              <a:gd name="connsiteX4" fmla="*/ 0 w 5774280"/>
              <a:gd name="connsiteY4" fmla="*/ 2015898 h 8476540"/>
              <a:gd name="connsiteX5" fmla="*/ 5774279 w 5774280"/>
              <a:gd name="connsiteY5" fmla="*/ 0 h 8476540"/>
              <a:gd name="connsiteX6" fmla="*/ 5774280 w 5774280"/>
              <a:gd name="connsiteY6" fmla="*/ 7275353 h 847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4280" h="8476540">
                <a:moveTo>
                  <a:pt x="5774280" y="7275353"/>
                </a:moveTo>
                <a:lnTo>
                  <a:pt x="2333635" y="8476540"/>
                </a:lnTo>
                <a:lnTo>
                  <a:pt x="2333635" y="1218479"/>
                </a:lnTo>
                <a:lnTo>
                  <a:pt x="5450" y="2031288"/>
                </a:lnTo>
                <a:lnTo>
                  <a:pt x="0" y="2015898"/>
                </a:lnTo>
                <a:lnTo>
                  <a:pt x="5774279" y="0"/>
                </a:lnTo>
                <a:lnTo>
                  <a:pt x="5774280" y="7275353"/>
                </a:lnTo>
                <a:close/>
              </a:path>
            </a:pathLst>
          </a:custGeom>
          <a:solidFill>
            <a:srgbClr val="7E487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1" name="椭圆 10"/>
          <p:cNvSpPr/>
          <p:nvPr/>
        </p:nvSpPr>
        <p:spPr>
          <a:xfrm>
            <a:off x="8921384" y="2874459"/>
            <a:ext cx="943996" cy="924923"/>
          </a:xfrm>
          <a:prstGeom prst="ellipse">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Freeform 23"/>
          <p:cNvSpPr>
            <a:spLocks noEditPoints="1"/>
          </p:cNvSpPr>
          <p:nvPr/>
        </p:nvSpPr>
        <p:spPr bwMode="auto">
          <a:xfrm rot="2266971">
            <a:off x="9168037" y="2954179"/>
            <a:ext cx="450690" cy="765480"/>
          </a:xfrm>
          <a:custGeom>
            <a:avLst/>
            <a:gdLst>
              <a:gd name="T0" fmla="*/ 311 w 386"/>
              <a:gd name="T1" fmla="*/ 518 h 558"/>
              <a:gd name="T2" fmla="*/ 283 w 386"/>
              <a:gd name="T3" fmla="*/ 447 h 558"/>
              <a:gd name="T4" fmla="*/ 320 w 386"/>
              <a:gd name="T5" fmla="*/ 275 h 558"/>
              <a:gd name="T6" fmla="*/ 386 w 386"/>
              <a:gd name="T7" fmla="*/ 355 h 558"/>
              <a:gd name="T8" fmla="*/ 311 w 386"/>
              <a:gd name="T9" fmla="*/ 518 h 558"/>
              <a:gd name="T10" fmla="*/ 129 w 386"/>
              <a:gd name="T11" fmla="*/ 479 h 558"/>
              <a:gd name="T12" fmla="*/ 84 w 386"/>
              <a:gd name="T13" fmla="*/ 278 h 558"/>
              <a:gd name="T14" fmla="*/ 92 w 386"/>
              <a:gd name="T15" fmla="*/ 207 h 558"/>
              <a:gd name="T16" fmla="*/ 294 w 386"/>
              <a:gd name="T17" fmla="*/ 207 h 558"/>
              <a:gd name="T18" fmla="*/ 301 w 386"/>
              <a:gd name="T19" fmla="*/ 278 h 558"/>
              <a:gd name="T20" fmla="*/ 257 w 386"/>
              <a:gd name="T21" fmla="*/ 479 h 558"/>
              <a:gd name="T22" fmla="*/ 129 w 386"/>
              <a:gd name="T23" fmla="*/ 479 h 558"/>
              <a:gd name="T24" fmla="*/ 193 w 386"/>
              <a:gd name="T25" fmla="*/ 239 h 558"/>
              <a:gd name="T26" fmla="*/ 152 w 386"/>
              <a:gd name="T27" fmla="*/ 280 h 558"/>
              <a:gd name="T28" fmla="*/ 193 w 386"/>
              <a:gd name="T29" fmla="*/ 321 h 558"/>
              <a:gd name="T30" fmla="*/ 234 w 386"/>
              <a:gd name="T31" fmla="*/ 280 h 558"/>
              <a:gd name="T32" fmla="*/ 193 w 386"/>
              <a:gd name="T33" fmla="*/ 239 h 558"/>
              <a:gd name="T34" fmla="*/ 184 w 386"/>
              <a:gd name="T35" fmla="*/ 56 h 558"/>
              <a:gd name="T36" fmla="*/ 184 w 386"/>
              <a:gd name="T37" fmla="*/ 0 h 558"/>
              <a:gd name="T38" fmla="*/ 200 w 386"/>
              <a:gd name="T39" fmla="*/ 0 h 558"/>
              <a:gd name="T40" fmla="*/ 200 w 386"/>
              <a:gd name="T41" fmla="*/ 54 h 558"/>
              <a:gd name="T42" fmla="*/ 290 w 386"/>
              <a:gd name="T43" fmla="*/ 191 h 558"/>
              <a:gd name="T44" fmla="*/ 96 w 386"/>
              <a:gd name="T45" fmla="*/ 191 h 558"/>
              <a:gd name="T46" fmla="*/ 184 w 386"/>
              <a:gd name="T47" fmla="*/ 56 h 558"/>
              <a:gd name="T48" fmla="*/ 75 w 386"/>
              <a:gd name="T49" fmla="*/ 518 h 558"/>
              <a:gd name="T50" fmla="*/ 0 w 386"/>
              <a:gd name="T51" fmla="*/ 355 h 558"/>
              <a:gd name="T52" fmla="*/ 66 w 386"/>
              <a:gd name="T53" fmla="*/ 275 h 558"/>
              <a:gd name="T54" fmla="*/ 103 w 386"/>
              <a:gd name="T55" fmla="*/ 447 h 558"/>
              <a:gd name="T56" fmla="*/ 75 w 386"/>
              <a:gd name="T57" fmla="*/ 518 h 558"/>
              <a:gd name="T58" fmla="*/ 220 w 386"/>
              <a:gd name="T59" fmla="*/ 527 h 558"/>
              <a:gd name="T60" fmla="*/ 207 w 386"/>
              <a:gd name="T61" fmla="*/ 513 h 558"/>
              <a:gd name="T62" fmla="*/ 192 w 386"/>
              <a:gd name="T63" fmla="*/ 558 h 558"/>
              <a:gd name="T64" fmla="*/ 175 w 386"/>
              <a:gd name="T65" fmla="*/ 513 h 558"/>
              <a:gd name="T66" fmla="*/ 164 w 386"/>
              <a:gd name="T67" fmla="*/ 537 h 558"/>
              <a:gd name="T68" fmla="*/ 147 w 386"/>
              <a:gd name="T69" fmla="*/ 495 h 558"/>
              <a:gd name="T70" fmla="*/ 239 w 386"/>
              <a:gd name="T71" fmla="*/ 495 h 558"/>
              <a:gd name="T72" fmla="*/ 220 w 386"/>
              <a:gd name="T73" fmla="*/ 527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6" h="558">
                <a:moveTo>
                  <a:pt x="311" y="518"/>
                </a:moveTo>
                <a:cubicBezTo>
                  <a:pt x="311" y="518"/>
                  <a:pt x="316" y="486"/>
                  <a:pt x="283" y="447"/>
                </a:cubicBezTo>
                <a:cubicBezTo>
                  <a:pt x="315" y="357"/>
                  <a:pt x="320" y="275"/>
                  <a:pt x="320" y="275"/>
                </a:cubicBezTo>
                <a:cubicBezTo>
                  <a:pt x="320" y="275"/>
                  <a:pt x="386" y="290"/>
                  <a:pt x="386" y="355"/>
                </a:cubicBezTo>
                <a:cubicBezTo>
                  <a:pt x="386" y="467"/>
                  <a:pt x="311" y="518"/>
                  <a:pt x="311" y="518"/>
                </a:cubicBezTo>
                <a:close/>
                <a:moveTo>
                  <a:pt x="129" y="479"/>
                </a:moveTo>
                <a:cubicBezTo>
                  <a:pt x="129" y="479"/>
                  <a:pt x="84" y="337"/>
                  <a:pt x="84" y="278"/>
                </a:cubicBezTo>
                <a:cubicBezTo>
                  <a:pt x="84" y="252"/>
                  <a:pt x="87" y="228"/>
                  <a:pt x="92" y="207"/>
                </a:cubicBezTo>
                <a:cubicBezTo>
                  <a:pt x="294" y="207"/>
                  <a:pt x="294" y="207"/>
                  <a:pt x="294" y="207"/>
                </a:cubicBezTo>
                <a:cubicBezTo>
                  <a:pt x="298" y="228"/>
                  <a:pt x="301" y="252"/>
                  <a:pt x="301" y="278"/>
                </a:cubicBezTo>
                <a:cubicBezTo>
                  <a:pt x="301" y="336"/>
                  <a:pt x="257" y="479"/>
                  <a:pt x="257" y="479"/>
                </a:cubicBezTo>
                <a:lnTo>
                  <a:pt x="129" y="479"/>
                </a:lnTo>
                <a:close/>
                <a:moveTo>
                  <a:pt x="193" y="239"/>
                </a:moveTo>
                <a:cubicBezTo>
                  <a:pt x="170" y="239"/>
                  <a:pt x="152" y="258"/>
                  <a:pt x="152" y="280"/>
                </a:cubicBezTo>
                <a:cubicBezTo>
                  <a:pt x="152" y="303"/>
                  <a:pt x="170" y="321"/>
                  <a:pt x="193" y="321"/>
                </a:cubicBezTo>
                <a:cubicBezTo>
                  <a:pt x="216" y="321"/>
                  <a:pt x="234" y="303"/>
                  <a:pt x="234" y="280"/>
                </a:cubicBezTo>
                <a:cubicBezTo>
                  <a:pt x="234" y="258"/>
                  <a:pt x="216" y="239"/>
                  <a:pt x="193" y="239"/>
                </a:cubicBezTo>
                <a:close/>
                <a:moveTo>
                  <a:pt x="184" y="56"/>
                </a:moveTo>
                <a:cubicBezTo>
                  <a:pt x="184" y="0"/>
                  <a:pt x="184" y="0"/>
                  <a:pt x="184" y="0"/>
                </a:cubicBezTo>
                <a:cubicBezTo>
                  <a:pt x="200" y="0"/>
                  <a:pt x="200" y="0"/>
                  <a:pt x="200" y="0"/>
                </a:cubicBezTo>
                <a:cubicBezTo>
                  <a:pt x="200" y="54"/>
                  <a:pt x="200" y="54"/>
                  <a:pt x="200" y="54"/>
                </a:cubicBezTo>
                <a:cubicBezTo>
                  <a:pt x="218" y="67"/>
                  <a:pt x="268" y="110"/>
                  <a:pt x="290" y="191"/>
                </a:cubicBezTo>
                <a:cubicBezTo>
                  <a:pt x="96" y="191"/>
                  <a:pt x="96" y="191"/>
                  <a:pt x="96" y="191"/>
                </a:cubicBezTo>
                <a:cubicBezTo>
                  <a:pt x="117" y="112"/>
                  <a:pt x="164" y="70"/>
                  <a:pt x="184" y="56"/>
                </a:cubicBezTo>
                <a:close/>
                <a:moveTo>
                  <a:pt x="75" y="518"/>
                </a:moveTo>
                <a:cubicBezTo>
                  <a:pt x="75" y="518"/>
                  <a:pt x="0" y="467"/>
                  <a:pt x="0" y="355"/>
                </a:cubicBezTo>
                <a:cubicBezTo>
                  <a:pt x="0" y="290"/>
                  <a:pt x="66" y="275"/>
                  <a:pt x="66" y="275"/>
                </a:cubicBezTo>
                <a:cubicBezTo>
                  <a:pt x="66" y="275"/>
                  <a:pt x="71" y="357"/>
                  <a:pt x="103" y="447"/>
                </a:cubicBezTo>
                <a:cubicBezTo>
                  <a:pt x="70" y="486"/>
                  <a:pt x="75" y="518"/>
                  <a:pt x="75" y="518"/>
                </a:cubicBezTo>
                <a:close/>
                <a:moveTo>
                  <a:pt x="220" y="527"/>
                </a:moveTo>
                <a:cubicBezTo>
                  <a:pt x="207" y="513"/>
                  <a:pt x="207" y="513"/>
                  <a:pt x="207" y="513"/>
                </a:cubicBezTo>
                <a:cubicBezTo>
                  <a:pt x="192" y="558"/>
                  <a:pt x="192" y="558"/>
                  <a:pt x="192" y="558"/>
                </a:cubicBezTo>
                <a:cubicBezTo>
                  <a:pt x="175" y="513"/>
                  <a:pt x="175" y="513"/>
                  <a:pt x="175" y="513"/>
                </a:cubicBezTo>
                <a:cubicBezTo>
                  <a:pt x="164" y="537"/>
                  <a:pt x="164" y="537"/>
                  <a:pt x="164" y="537"/>
                </a:cubicBezTo>
                <a:cubicBezTo>
                  <a:pt x="147" y="495"/>
                  <a:pt x="147" y="495"/>
                  <a:pt x="147" y="495"/>
                </a:cubicBezTo>
                <a:cubicBezTo>
                  <a:pt x="239" y="495"/>
                  <a:pt x="239" y="495"/>
                  <a:pt x="239" y="495"/>
                </a:cubicBezTo>
                <a:lnTo>
                  <a:pt x="220" y="527"/>
                </a:lnTo>
                <a:close/>
              </a:path>
            </a:pathLst>
          </a:custGeom>
          <a:solidFill>
            <a:schemeClr val="bg1"/>
          </a:solidFill>
          <a:ln>
            <a:noFill/>
          </a:ln>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350" b="0" i="0" u="none" strike="noStrike" kern="0" cap="none" spc="0" normalizeH="0" baseline="0" noProof="0" dirty="0">
                <a:ln>
                  <a:noFill/>
                </a:ln>
                <a:solidFill>
                  <a:srgbClr val="2E2E2E"/>
                </a:solidFill>
                <a:effectLst/>
                <a:uLnTx/>
                <a:uFillTx/>
                <a:latin typeface="Segoe UI Light 8"/>
                <a:ea typeface="Microsoft YaHei UI Light"/>
              </a:rPr>
              <a:t> </a:t>
            </a:r>
          </a:p>
        </p:txBody>
      </p:sp>
      <p:sp>
        <p:nvSpPr>
          <p:cNvPr id="13" name="任意多边形 28"/>
          <p:cNvSpPr/>
          <p:nvPr/>
        </p:nvSpPr>
        <p:spPr>
          <a:xfrm rot="2700000">
            <a:off x="239648" y="-29435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7E487F">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任意多边形 29"/>
          <p:cNvSpPr/>
          <p:nvPr/>
        </p:nvSpPr>
        <p:spPr>
          <a:xfrm rot="2700000">
            <a:off x="239647" y="-56176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直接连接符 11"/>
          <p:cNvSpPr>
            <a:spLocks noChangeShapeType="1"/>
          </p:cNvSpPr>
          <p:nvPr/>
        </p:nvSpPr>
        <p:spPr bwMode="auto">
          <a:xfrm flipV="1">
            <a:off x="7776" y="3164737"/>
            <a:ext cx="5486400" cy="12404"/>
          </a:xfrm>
          <a:prstGeom prst="line">
            <a:avLst/>
          </a:prstGeom>
          <a:noFill/>
          <a:ln w="6350" cap="flat" cmpd="sng">
            <a:solidFill>
              <a:srgbClr val="681E5F"/>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 Box 3"/>
          <p:cNvSpPr>
            <a:spLocks noChangeArrowheads="1"/>
          </p:cNvSpPr>
          <p:nvPr/>
        </p:nvSpPr>
        <p:spPr bwMode="auto">
          <a:xfrm>
            <a:off x="5534734" y="1361273"/>
            <a:ext cx="3074929"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anchor="ctr">
            <a:spAutoFit/>
          </a:bodyPr>
          <a:lstStyle/>
          <a:p>
            <a:r>
              <a:rPr lang="en-US" sz="13800" dirty="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0</a:t>
            </a:r>
            <a:r>
              <a:rPr lang="en-US" altLang="zh-CN" sz="13800" dirty="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2</a:t>
            </a:r>
            <a:endParaRPr lang="zh-CN" altLang="en-US" sz="13800" b="1" dirty="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矩形 16"/>
          <p:cNvSpPr/>
          <p:nvPr/>
        </p:nvSpPr>
        <p:spPr>
          <a:xfrm>
            <a:off x="117970" y="2245750"/>
            <a:ext cx="5266011" cy="646331"/>
          </a:xfrm>
          <a:prstGeom prst="rect">
            <a:avLst/>
          </a:prstGeom>
          <a:noFill/>
        </p:spPr>
        <p:txBody>
          <a:bodyPr wrap="square">
            <a:spAutoFit/>
          </a:bodyPr>
          <a:lstStyle/>
          <a:p>
            <a:pPr algn="ctr"/>
            <a:r>
              <a:rPr lang="zh-CN" altLang="en-US" sz="3600" dirty="0">
                <a:solidFill>
                  <a:schemeClr val="bg2">
                    <a:lumMod val="25000"/>
                  </a:schemeClr>
                </a:solidFill>
                <a:latin typeface="Microsoft YaHei" charset="0"/>
                <a:ea typeface="Microsoft YaHei" charset="0"/>
                <a:cs typeface="Microsoft YaHei" charset="0"/>
                <a:sym typeface="Arial" panose="020B0604020202020204" pitchFamily="34" charset="0"/>
              </a:rPr>
              <a:t>资本主义经济制度的本质</a:t>
            </a:r>
          </a:p>
        </p:txBody>
      </p:sp>
      <p:grpSp>
        <p:nvGrpSpPr>
          <p:cNvPr id="18" name="组合 59"/>
          <p:cNvGrpSpPr/>
          <p:nvPr/>
        </p:nvGrpSpPr>
        <p:grpSpPr>
          <a:xfrm>
            <a:off x="373351" y="3318246"/>
            <a:ext cx="6049828" cy="2845048"/>
            <a:chOff x="1264428" y="1152525"/>
            <a:chExt cx="6847285" cy="2795588"/>
          </a:xfrm>
        </p:grpSpPr>
        <p:sp>
          <p:nvSpPr>
            <p:cNvPr id="19" name="圆角矩形 18"/>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20" name="圆角矩形 19"/>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21" name="文本框 20"/>
          <p:cNvSpPr txBox="1"/>
          <p:nvPr/>
        </p:nvSpPr>
        <p:spPr>
          <a:xfrm>
            <a:off x="552326" y="3491220"/>
            <a:ext cx="5691878" cy="2400657"/>
          </a:xfrm>
          <a:prstGeom prst="rect">
            <a:avLst/>
          </a:prstGeom>
          <a:noFill/>
        </p:spPr>
        <p:txBody>
          <a:bodyPr wrap="square" rtlCol="0">
            <a:spAutoFit/>
          </a:bodyPr>
          <a:lstStyle/>
          <a:p>
            <a:pPr marL="342900" indent="-342900">
              <a:lnSpc>
                <a:spcPct val="150000"/>
              </a:lnSpc>
              <a:buClr>
                <a:srgbClr val="6A1F5F"/>
              </a:buClr>
              <a:buFont typeface="HiraginoSans-W3" charset="-128"/>
              <a:buChar char="❖"/>
            </a:pPr>
            <a:r>
              <a:rPr kumimoji="1" lang="zh-CN" altLang="en-US" sz="2000" b="1" dirty="0">
                <a:latin typeface="Kaiti SC" charset="-122"/>
                <a:ea typeface="Kaiti SC" charset="-122"/>
                <a:cs typeface="Kaiti SC" charset="-122"/>
              </a:rPr>
              <a:t>资本主义制度的产生</a:t>
            </a:r>
          </a:p>
          <a:p>
            <a:pPr marL="342900" indent="-342900">
              <a:lnSpc>
                <a:spcPct val="150000"/>
              </a:lnSpc>
              <a:buClr>
                <a:srgbClr val="6A1F5F"/>
              </a:buClr>
              <a:buFont typeface="HiraginoSans-W3" charset="-128"/>
              <a:buChar char="❖"/>
            </a:pPr>
            <a:r>
              <a:rPr kumimoji="1" lang="zh-CN" altLang="en-US" sz="2000" b="1" dirty="0">
                <a:latin typeface="Kaiti SC" charset="-122"/>
                <a:ea typeface="Kaiti SC" charset="-122"/>
                <a:cs typeface="Kaiti SC" charset="-122"/>
              </a:rPr>
              <a:t>劳动力成为商品与货币转化为资本</a:t>
            </a:r>
          </a:p>
          <a:p>
            <a:pPr marL="342900" indent="-342900">
              <a:lnSpc>
                <a:spcPct val="150000"/>
              </a:lnSpc>
              <a:buClr>
                <a:srgbClr val="6A1F5F"/>
              </a:buClr>
              <a:buFont typeface="HiraginoSans-W3" charset="-128"/>
              <a:buChar char="❖"/>
            </a:pPr>
            <a:r>
              <a:rPr kumimoji="1" lang="zh-CN" altLang="en-US" sz="2000" b="1" dirty="0">
                <a:latin typeface="Kaiti SC" charset="-122"/>
                <a:ea typeface="Kaiti SC" charset="-122"/>
                <a:cs typeface="Kaiti SC" charset="-122"/>
              </a:rPr>
              <a:t>资本主义所有制</a:t>
            </a:r>
          </a:p>
          <a:p>
            <a:pPr marL="342900" indent="-342900">
              <a:lnSpc>
                <a:spcPct val="150000"/>
              </a:lnSpc>
              <a:buClr>
                <a:srgbClr val="6A1F5F"/>
              </a:buClr>
              <a:buFont typeface="HiraginoSans-W3" charset="-128"/>
              <a:buChar char="❖"/>
            </a:pPr>
            <a:r>
              <a:rPr kumimoji="1" lang="zh-CN" altLang="en-US" sz="2000" b="1" dirty="0">
                <a:latin typeface="Kaiti SC" charset="-122"/>
                <a:ea typeface="Kaiti SC" charset="-122"/>
                <a:cs typeface="Kaiti SC" charset="-122"/>
              </a:rPr>
              <a:t>生产剩余价值是资本主义生产方式的绝对规律</a:t>
            </a:r>
          </a:p>
          <a:p>
            <a:pPr marL="342900" indent="-342900">
              <a:lnSpc>
                <a:spcPct val="150000"/>
              </a:lnSpc>
              <a:buClr>
                <a:srgbClr val="6A1F5F"/>
              </a:buClr>
              <a:buFont typeface="HiraginoSans-W3" charset="-128"/>
              <a:buChar char="❖"/>
            </a:pPr>
            <a:r>
              <a:rPr kumimoji="1" lang="zh-CN" altLang="en-US" sz="2000" b="1" dirty="0">
                <a:latin typeface="Kaiti SC" charset="-122"/>
                <a:ea typeface="Kaiti SC" charset="-122"/>
                <a:cs typeface="Kaiti SC" charset="-122"/>
              </a:rPr>
              <a:t>资本主义的基本矛盾与经济危机</a:t>
            </a:r>
          </a:p>
        </p:txBody>
      </p:sp>
    </p:spTree>
    <p:extLst>
      <p:ext uri="{BB962C8B-B14F-4D97-AF65-F5344CB8AC3E}">
        <p14:creationId xmlns:p14="http://schemas.microsoft.com/office/powerpoint/2010/main" val="149220377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1915594"/>
            <a:ext cx="12192000" cy="3509683"/>
          </a:xfrm>
          <a:prstGeom prst="rect">
            <a:avLst/>
          </a:prstGeom>
          <a:solidFill>
            <a:srgbClr val="6A1F5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          </a:t>
            </a:r>
            <a:endParaRPr lang="zh-CN" altLang="en-US"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18" name="MH_Others_1"/>
          <p:cNvSpPr txBox="1"/>
          <p:nvPr>
            <p:custDataLst>
              <p:tags r:id="rId1"/>
            </p:custDataLst>
          </p:nvPr>
        </p:nvSpPr>
        <p:spPr>
          <a:xfrm>
            <a:off x="1447143" y="2356051"/>
            <a:ext cx="3494639" cy="1354217"/>
          </a:xfrm>
          <a:prstGeom prst="rect">
            <a:avLst/>
          </a:prstGeom>
          <a:noFill/>
        </p:spPr>
        <p:txBody>
          <a:bodyPr vert="horz" wrap="square" lIns="0" tIns="0" rIns="0" bIns="0" rtlCol="0" anchor="ctr" anchorCtr="0">
            <a:spAutoFit/>
          </a:bodyPr>
          <a:lstStyle/>
          <a:p>
            <a:pPr algn="ctr"/>
            <a:r>
              <a:rPr lang="zh-CN" altLang="en-US" sz="8800" dirty="0">
                <a:solidFill>
                  <a:schemeClr val="bg1"/>
                </a:solidFill>
                <a:latin typeface="Microsoft YaHei" charset="0"/>
                <a:ea typeface="Microsoft YaHei" charset="0"/>
                <a:cs typeface="Microsoft YaHei" charset="0"/>
                <a:sym typeface="Arial" panose="020B0604020202020204" pitchFamily="34" charset="0"/>
              </a:rPr>
              <a:t>目录</a:t>
            </a:r>
          </a:p>
        </p:txBody>
      </p:sp>
      <p:sp>
        <p:nvSpPr>
          <p:cNvPr id="19" name="MH_Others_2"/>
          <p:cNvSpPr txBox="1"/>
          <p:nvPr>
            <p:custDataLst>
              <p:tags r:id="rId2"/>
            </p:custDataLst>
          </p:nvPr>
        </p:nvSpPr>
        <p:spPr>
          <a:xfrm>
            <a:off x="1597509" y="3995920"/>
            <a:ext cx="3128221" cy="615553"/>
          </a:xfrm>
          <a:prstGeom prst="rect">
            <a:avLst/>
          </a:prstGeom>
          <a:noFill/>
        </p:spPr>
        <p:txBody>
          <a:bodyPr wrap="square" lIns="0" tIns="0" rIns="0" bIns="0">
            <a:spAutoFit/>
          </a:bodyPr>
          <a:lstStyle/>
          <a:p>
            <a:pPr algn="ctr">
              <a:defRPr/>
            </a:pPr>
            <a:r>
              <a:rPr lang="en-US" altLang="zh-CN" sz="4000" b="1"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4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任意多边形 3"/>
          <p:cNvSpPr/>
          <p:nvPr/>
        </p:nvSpPr>
        <p:spPr>
          <a:xfrm rot="18900000">
            <a:off x="5448481" y="2649489"/>
            <a:ext cx="336973" cy="33697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800" b="1">
              <a:solidFill>
                <a:schemeClr val="bg2">
                  <a:lumMod val="50000"/>
                </a:schemeClr>
              </a:solidFill>
              <a:latin typeface="Microsoft YaHei" charset="0"/>
              <a:ea typeface="Microsoft YaHei" charset="0"/>
              <a:cs typeface="Microsoft YaHei" charset="0"/>
            </a:endParaRPr>
          </a:p>
        </p:txBody>
      </p:sp>
      <p:cxnSp>
        <p:nvCxnSpPr>
          <p:cNvPr id="21" name="直接连接符 9"/>
          <p:cNvCxnSpPr/>
          <p:nvPr/>
        </p:nvCxnSpPr>
        <p:spPr>
          <a:xfrm flipV="1">
            <a:off x="5855728" y="2987385"/>
            <a:ext cx="4048293" cy="770"/>
          </a:xfrm>
          <a:prstGeom prst="line">
            <a:avLst/>
          </a:prstGeom>
          <a:ln>
            <a:solidFill>
              <a:srgbClr val="1B1C1E"/>
            </a:solidFill>
          </a:ln>
        </p:spPr>
        <p:style>
          <a:lnRef idx="1">
            <a:schemeClr val="accent1"/>
          </a:lnRef>
          <a:fillRef idx="0">
            <a:schemeClr val="accent1"/>
          </a:fillRef>
          <a:effectRef idx="0">
            <a:schemeClr val="accent1"/>
          </a:effectRef>
          <a:fontRef idx="minor">
            <a:schemeClr val="tx1"/>
          </a:fontRef>
        </p:style>
      </p:cxnSp>
      <p:sp>
        <p:nvSpPr>
          <p:cNvPr id="22" name="文本框 23"/>
          <p:cNvSpPr txBox="1"/>
          <p:nvPr/>
        </p:nvSpPr>
        <p:spPr>
          <a:xfrm>
            <a:off x="5923169" y="2492539"/>
            <a:ext cx="4377272" cy="523220"/>
          </a:xfrm>
          <a:prstGeom prst="rect">
            <a:avLst/>
          </a:prstGeom>
          <a:noFill/>
        </p:spPr>
        <p:txBody>
          <a:bodyPr wrap="square" rtlCol="0">
            <a:spAutoFit/>
          </a:bodyPr>
          <a:lstStyle/>
          <a:p>
            <a:r>
              <a:rPr lang="en-US" altLang="zh-CN" sz="2800" b="1" dirty="0">
                <a:solidFill>
                  <a:schemeClr val="bg1"/>
                </a:solidFill>
                <a:latin typeface="Microsoft YaHei" charset="0"/>
                <a:ea typeface="Microsoft YaHei" charset="0"/>
                <a:cs typeface="Microsoft YaHei" charset="0"/>
              </a:rPr>
              <a:t>01.</a:t>
            </a:r>
            <a:r>
              <a:rPr lang="zh-CN" altLang="en-US" sz="2800" b="1" dirty="0">
                <a:solidFill>
                  <a:schemeClr val="bg1"/>
                </a:solidFill>
                <a:latin typeface="Microsoft YaHei" charset="0"/>
                <a:ea typeface="Microsoft YaHei" charset="0"/>
                <a:cs typeface="Microsoft YaHei" charset="0"/>
              </a:rPr>
              <a:t> 商品经济和价值规律</a:t>
            </a:r>
          </a:p>
        </p:txBody>
      </p:sp>
      <p:sp>
        <p:nvSpPr>
          <p:cNvPr id="23" name="任意多边形 3"/>
          <p:cNvSpPr/>
          <p:nvPr/>
        </p:nvSpPr>
        <p:spPr>
          <a:xfrm rot="18900000">
            <a:off x="5440653" y="3380008"/>
            <a:ext cx="336973" cy="33697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800" b="1">
              <a:solidFill>
                <a:schemeClr val="bg2">
                  <a:lumMod val="50000"/>
                </a:schemeClr>
              </a:solidFill>
              <a:latin typeface="Microsoft YaHei" charset="0"/>
              <a:ea typeface="Microsoft YaHei" charset="0"/>
              <a:cs typeface="Microsoft YaHei" charset="0"/>
            </a:endParaRPr>
          </a:p>
        </p:txBody>
      </p:sp>
      <p:cxnSp>
        <p:nvCxnSpPr>
          <p:cNvPr id="24" name="直接连接符 9"/>
          <p:cNvCxnSpPr/>
          <p:nvPr/>
        </p:nvCxnSpPr>
        <p:spPr>
          <a:xfrm flipV="1">
            <a:off x="5847900" y="3691840"/>
            <a:ext cx="4796415" cy="26834"/>
          </a:xfrm>
          <a:prstGeom prst="line">
            <a:avLst/>
          </a:prstGeom>
          <a:ln>
            <a:solidFill>
              <a:srgbClr val="1B1C1E"/>
            </a:solidFill>
          </a:ln>
        </p:spPr>
        <p:style>
          <a:lnRef idx="1">
            <a:schemeClr val="accent1"/>
          </a:lnRef>
          <a:fillRef idx="0">
            <a:schemeClr val="accent1"/>
          </a:fillRef>
          <a:effectRef idx="0">
            <a:schemeClr val="accent1"/>
          </a:effectRef>
          <a:fontRef idx="minor">
            <a:schemeClr val="tx1"/>
          </a:fontRef>
        </p:style>
      </p:cxnSp>
      <p:sp>
        <p:nvSpPr>
          <p:cNvPr id="25" name="文本框 23"/>
          <p:cNvSpPr txBox="1"/>
          <p:nvPr/>
        </p:nvSpPr>
        <p:spPr>
          <a:xfrm>
            <a:off x="5915341" y="3223058"/>
            <a:ext cx="5263874" cy="523220"/>
          </a:xfrm>
          <a:prstGeom prst="rect">
            <a:avLst/>
          </a:prstGeom>
          <a:noFill/>
        </p:spPr>
        <p:txBody>
          <a:bodyPr wrap="square" rtlCol="0">
            <a:spAutoFit/>
          </a:bodyPr>
          <a:lstStyle/>
          <a:p>
            <a:r>
              <a:rPr lang="en-US" altLang="zh-CN" sz="2800" b="1" dirty="0">
                <a:solidFill>
                  <a:schemeClr val="bg1"/>
                </a:solidFill>
                <a:latin typeface="Microsoft YaHei" charset="0"/>
                <a:ea typeface="Microsoft YaHei" charset="0"/>
                <a:cs typeface="Microsoft YaHei" charset="0"/>
              </a:rPr>
              <a:t>02.</a:t>
            </a:r>
            <a:r>
              <a:rPr lang="zh-CN" altLang="en-US" sz="2800" b="1" dirty="0">
                <a:solidFill>
                  <a:schemeClr val="bg1"/>
                </a:solidFill>
                <a:latin typeface="Microsoft YaHei" charset="0"/>
                <a:ea typeface="Microsoft YaHei" charset="0"/>
                <a:cs typeface="Microsoft YaHei" charset="0"/>
              </a:rPr>
              <a:t> 资本主义经济制度的本质</a:t>
            </a:r>
          </a:p>
        </p:txBody>
      </p:sp>
      <p:sp>
        <p:nvSpPr>
          <p:cNvPr id="26" name="任意多边形 3"/>
          <p:cNvSpPr/>
          <p:nvPr/>
        </p:nvSpPr>
        <p:spPr>
          <a:xfrm rot="18900000">
            <a:off x="5440169" y="4084463"/>
            <a:ext cx="336973" cy="33697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800" b="1">
              <a:solidFill>
                <a:schemeClr val="bg2">
                  <a:lumMod val="50000"/>
                </a:schemeClr>
              </a:solidFill>
              <a:latin typeface="Microsoft YaHei" charset="0"/>
              <a:ea typeface="Microsoft YaHei" charset="0"/>
              <a:cs typeface="Microsoft YaHei" charset="0"/>
            </a:endParaRPr>
          </a:p>
        </p:txBody>
      </p:sp>
      <p:cxnSp>
        <p:nvCxnSpPr>
          <p:cNvPr id="27" name="直接连接符 9"/>
          <p:cNvCxnSpPr/>
          <p:nvPr/>
        </p:nvCxnSpPr>
        <p:spPr>
          <a:xfrm flipV="1">
            <a:off x="5847416" y="4422359"/>
            <a:ext cx="5505394" cy="771"/>
          </a:xfrm>
          <a:prstGeom prst="line">
            <a:avLst/>
          </a:prstGeom>
          <a:ln>
            <a:solidFill>
              <a:srgbClr val="1B1C1E"/>
            </a:solidFill>
          </a:ln>
        </p:spPr>
        <p:style>
          <a:lnRef idx="1">
            <a:schemeClr val="accent1"/>
          </a:lnRef>
          <a:fillRef idx="0">
            <a:schemeClr val="accent1"/>
          </a:fillRef>
          <a:effectRef idx="0">
            <a:schemeClr val="accent1"/>
          </a:effectRef>
          <a:fontRef idx="minor">
            <a:schemeClr val="tx1"/>
          </a:fontRef>
        </p:style>
      </p:cxnSp>
      <p:sp>
        <p:nvSpPr>
          <p:cNvPr id="28" name="文本框 23"/>
          <p:cNvSpPr txBox="1"/>
          <p:nvPr/>
        </p:nvSpPr>
        <p:spPr>
          <a:xfrm>
            <a:off x="5914857" y="3927513"/>
            <a:ext cx="5632493" cy="523220"/>
          </a:xfrm>
          <a:prstGeom prst="rect">
            <a:avLst/>
          </a:prstGeom>
          <a:noFill/>
        </p:spPr>
        <p:txBody>
          <a:bodyPr wrap="square" rtlCol="0">
            <a:spAutoFit/>
          </a:bodyPr>
          <a:lstStyle/>
          <a:p>
            <a:r>
              <a:rPr lang="en-US" altLang="zh-CN" sz="2800" b="1" dirty="0">
                <a:solidFill>
                  <a:schemeClr val="bg1"/>
                </a:solidFill>
                <a:latin typeface="Microsoft YaHei" charset="0"/>
                <a:ea typeface="Microsoft YaHei" charset="0"/>
                <a:cs typeface="Microsoft YaHei" charset="0"/>
              </a:rPr>
              <a:t>03.</a:t>
            </a:r>
            <a:r>
              <a:rPr lang="zh-CN" altLang="en-US" sz="2800" b="1" dirty="0">
                <a:solidFill>
                  <a:schemeClr val="bg1"/>
                </a:solidFill>
                <a:latin typeface="Microsoft YaHei" charset="0"/>
                <a:ea typeface="Microsoft YaHei" charset="0"/>
                <a:cs typeface="Microsoft YaHei" charset="0"/>
              </a:rPr>
              <a:t> 资本主义政治制度和意识形态</a:t>
            </a:r>
          </a:p>
        </p:txBody>
      </p:sp>
      <p:pic>
        <p:nvPicPr>
          <p:cNvPr id="32" name="图片 31"/>
          <p:cNvPicPr>
            <a:picLocks noChangeAspect="1"/>
          </p:cNvPicPr>
          <p:nvPr/>
        </p:nvPicPr>
        <p:blipFill>
          <a:blip r:embed="rId5">
            <a:grayscl/>
            <a:extLst>
              <a:ext uri="{28A0092B-C50C-407E-A947-70E740481C1C}">
                <a14:useLocalDpi xmlns:a14="http://schemas.microsoft.com/office/drawing/2010/main" val="0"/>
              </a:ext>
            </a:extLst>
          </a:blip>
          <a:srcRect t="30179" r="29172" b="30179"/>
          <a:stretch>
            <a:fillRect/>
          </a:stretch>
        </p:blipFill>
        <p:spPr>
          <a:xfrm>
            <a:off x="0" y="0"/>
            <a:ext cx="12192000" cy="2486006"/>
          </a:xfrm>
          <a:custGeom>
            <a:avLst/>
            <a:gdLst>
              <a:gd name="connsiteX0" fmla="*/ 0 w 3362632"/>
              <a:gd name="connsiteY0" fmla="*/ 0 h 1209368"/>
              <a:gd name="connsiteX1" fmla="*/ 3362632 w 3362632"/>
              <a:gd name="connsiteY1" fmla="*/ 0 h 1209368"/>
              <a:gd name="connsiteX2" fmla="*/ 3362632 w 3362632"/>
              <a:gd name="connsiteY2" fmla="*/ 1209368 h 1209368"/>
              <a:gd name="connsiteX3" fmla="*/ 0 w 3362632"/>
              <a:gd name="connsiteY3" fmla="*/ 1209368 h 1209368"/>
            </a:gdLst>
            <a:ahLst/>
            <a:cxnLst>
              <a:cxn ang="0">
                <a:pos x="connsiteX0" y="connsiteY0"/>
              </a:cxn>
              <a:cxn ang="0">
                <a:pos x="connsiteX1" y="connsiteY1"/>
              </a:cxn>
              <a:cxn ang="0">
                <a:pos x="connsiteX2" y="connsiteY2"/>
              </a:cxn>
              <a:cxn ang="0">
                <a:pos x="connsiteX3" y="connsiteY3"/>
              </a:cxn>
            </a:cxnLst>
            <a:rect l="l" t="t" r="r" b="b"/>
            <a:pathLst>
              <a:path w="3362632" h="1209368">
                <a:moveTo>
                  <a:pt x="0" y="0"/>
                </a:moveTo>
                <a:lnTo>
                  <a:pt x="3362632" y="0"/>
                </a:lnTo>
                <a:lnTo>
                  <a:pt x="3362632" y="1209368"/>
                </a:lnTo>
                <a:lnTo>
                  <a:pt x="0" y="1209368"/>
                </a:lnTo>
                <a:close/>
              </a:path>
            </a:pathLst>
          </a:custGeom>
          <a:effectLst>
            <a:softEdge rad="1168400"/>
          </a:effectLst>
        </p:spPr>
      </p:pic>
    </p:spTree>
    <p:extLst>
      <p:ext uri="{BB962C8B-B14F-4D97-AF65-F5344CB8AC3E}">
        <p14:creationId xmlns:p14="http://schemas.microsoft.com/office/powerpoint/2010/main" val="1065661717"/>
      </p:ext>
    </p:extLst>
  </p:cSld>
  <p:clrMapOvr>
    <a:masterClrMapping/>
  </p:clrMapOvr>
  <p:transition spd="slow" advTm="4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 y="0"/>
            <a:ext cx="5181601"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tx1">
                  <a:lumMod val="95000"/>
                  <a:lumOff val="5000"/>
                </a:schemeClr>
              </a:buClr>
            </a:pPr>
            <a:r>
              <a:rPr kumimoji="1" lang="zh-CN" altLang="en-US" sz="3200" b="1" dirty="0">
                <a:latin typeface="Kaiti SC" charset="-122"/>
                <a:ea typeface="Kaiti SC" charset="-122"/>
                <a:cs typeface="Kaiti SC" charset="-122"/>
              </a:rPr>
              <a:t>资本主义经济制度的产生</a:t>
            </a:r>
          </a:p>
        </p:txBody>
      </p:sp>
      <p:sp>
        <p:nvSpPr>
          <p:cNvPr id="5" name="文本框 4"/>
          <p:cNvSpPr txBox="1"/>
          <p:nvPr/>
        </p:nvSpPr>
        <p:spPr>
          <a:xfrm>
            <a:off x="9004937" y="1645325"/>
            <a:ext cx="1593215" cy="3683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a:t>资本主义社会</a:t>
            </a:r>
          </a:p>
        </p:txBody>
      </p:sp>
      <p:sp>
        <p:nvSpPr>
          <p:cNvPr id="6" name="文本框 5"/>
          <p:cNvSpPr txBox="1"/>
          <p:nvPr/>
        </p:nvSpPr>
        <p:spPr>
          <a:xfrm>
            <a:off x="7693026" y="2458760"/>
            <a:ext cx="1311910" cy="3683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a:t>封建社会</a:t>
            </a:r>
          </a:p>
        </p:txBody>
      </p:sp>
      <p:sp>
        <p:nvSpPr>
          <p:cNvPr id="7" name="文本框 6"/>
          <p:cNvSpPr txBox="1"/>
          <p:nvPr/>
        </p:nvSpPr>
        <p:spPr>
          <a:xfrm>
            <a:off x="6527802" y="3368715"/>
            <a:ext cx="1165225" cy="3683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a:t>奴隶社会</a:t>
            </a:r>
          </a:p>
        </p:txBody>
      </p:sp>
      <p:sp>
        <p:nvSpPr>
          <p:cNvPr id="8" name="文本框 7"/>
          <p:cNvSpPr txBox="1"/>
          <p:nvPr/>
        </p:nvSpPr>
        <p:spPr>
          <a:xfrm>
            <a:off x="5181601" y="4246285"/>
            <a:ext cx="1346200" cy="3683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a:t>原始社会</a:t>
            </a:r>
          </a:p>
        </p:txBody>
      </p:sp>
      <p:sp>
        <p:nvSpPr>
          <p:cNvPr id="9" name="文本框 8"/>
          <p:cNvSpPr txBox="1"/>
          <p:nvPr/>
        </p:nvSpPr>
        <p:spPr>
          <a:xfrm>
            <a:off x="5181601" y="4894620"/>
            <a:ext cx="1156970" cy="36830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a:t>石器工具</a:t>
            </a:r>
          </a:p>
        </p:txBody>
      </p:sp>
      <p:sp>
        <p:nvSpPr>
          <p:cNvPr id="10" name="文本框 9"/>
          <p:cNvSpPr txBox="1"/>
          <p:nvPr/>
        </p:nvSpPr>
        <p:spPr>
          <a:xfrm>
            <a:off x="6854826" y="4105315"/>
            <a:ext cx="1310640" cy="36830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a:t>青铜工具</a:t>
            </a:r>
          </a:p>
        </p:txBody>
      </p:sp>
      <p:sp>
        <p:nvSpPr>
          <p:cNvPr id="11" name="文本框 10"/>
          <p:cNvSpPr txBox="1"/>
          <p:nvPr/>
        </p:nvSpPr>
        <p:spPr>
          <a:xfrm>
            <a:off x="8165466" y="3115350"/>
            <a:ext cx="1375410" cy="36830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a:t>铁制工具</a:t>
            </a:r>
          </a:p>
        </p:txBody>
      </p:sp>
      <p:sp>
        <p:nvSpPr>
          <p:cNvPr id="12" name="文本框 11"/>
          <p:cNvSpPr txBox="1"/>
          <p:nvPr/>
        </p:nvSpPr>
        <p:spPr>
          <a:xfrm>
            <a:off x="9468487" y="2338110"/>
            <a:ext cx="1323975" cy="36830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a:t>信息技术</a:t>
            </a:r>
          </a:p>
        </p:txBody>
      </p:sp>
      <p:sp>
        <p:nvSpPr>
          <p:cNvPr id="14" name="文本框 13"/>
          <p:cNvSpPr txBox="1"/>
          <p:nvPr/>
        </p:nvSpPr>
        <p:spPr>
          <a:xfrm rot="19448368">
            <a:off x="6099157" y="1681520"/>
            <a:ext cx="2488542" cy="460375"/>
          </a:xfrm>
          <a:prstGeom prst="rect">
            <a:avLst/>
          </a:prstGeom>
          <a:solidFill>
            <a:srgbClr val="5B1A56">
              <a:alpha val="67000"/>
            </a:srgbClr>
          </a:solidFill>
          <a:ln>
            <a:noFill/>
          </a:ln>
        </p:spPr>
        <p:style>
          <a:lnRef idx="3">
            <a:schemeClr val="lt1"/>
          </a:lnRef>
          <a:fillRef idx="1">
            <a:schemeClr val="accent2"/>
          </a:fillRef>
          <a:effectRef idx="1">
            <a:schemeClr val="accent2"/>
          </a:effectRef>
          <a:fontRef idx="minor">
            <a:schemeClr val="lt1"/>
          </a:fontRef>
        </p:style>
        <p:txBody>
          <a:bodyPr wrap="square" rtlCol="0">
            <a:spAutoFit/>
          </a:bodyPr>
          <a:lstStyle/>
          <a:p>
            <a:r>
              <a:rPr lang="zh-CN" altLang="en-US" sz="2400" b="1" dirty="0">
                <a:latin typeface="Heiti SC Light" charset="-122"/>
                <a:ea typeface="Heiti SC Light" charset="-122"/>
                <a:cs typeface="Heiti SC Light" charset="-122"/>
              </a:rPr>
              <a:t>生产关系的变革</a:t>
            </a:r>
          </a:p>
        </p:txBody>
      </p:sp>
      <p:sp>
        <p:nvSpPr>
          <p:cNvPr id="15" name="任意多边形 17"/>
          <p:cNvSpPr/>
          <p:nvPr/>
        </p:nvSpPr>
        <p:spPr>
          <a:xfrm>
            <a:off x="5835652" y="3726856"/>
            <a:ext cx="692785" cy="525145"/>
          </a:xfrm>
          <a:custGeom>
            <a:avLst/>
            <a:gdLst>
              <a:gd name="connisteX0" fmla="*/ 0 w 692785"/>
              <a:gd name="connsiteY0" fmla="*/ 525145 h 525145"/>
              <a:gd name="connisteX1" fmla="*/ 692785 w 692785"/>
              <a:gd name="connsiteY1" fmla="*/ 0 h 525145"/>
            </a:gdLst>
            <a:ahLst/>
            <a:cxnLst>
              <a:cxn ang="0">
                <a:pos x="connisteX0" y="connsiteY0"/>
              </a:cxn>
              <a:cxn ang="0">
                <a:pos x="connisteX1" y="connsiteY1"/>
              </a:cxn>
            </a:cxnLst>
            <a:rect l="l" t="t" r="r" b="b"/>
            <a:pathLst>
              <a:path w="692785" h="525145">
                <a:moveTo>
                  <a:pt x="0" y="525145"/>
                </a:moveTo>
                <a:cubicBezTo>
                  <a:pt x="231140" y="349885"/>
                  <a:pt x="461645" y="175260"/>
                  <a:pt x="692785" y="0"/>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6" name="任意多边形 18"/>
          <p:cNvSpPr/>
          <p:nvPr/>
        </p:nvSpPr>
        <p:spPr>
          <a:xfrm rot="329215">
            <a:off x="7127242" y="2823886"/>
            <a:ext cx="567055" cy="525145"/>
          </a:xfrm>
          <a:custGeom>
            <a:avLst/>
            <a:gdLst>
              <a:gd name="connisteX0" fmla="*/ 0 w 567055"/>
              <a:gd name="connsiteY0" fmla="*/ 525145 h 525145"/>
              <a:gd name="connisteX1" fmla="*/ 567055 w 567055"/>
              <a:gd name="connsiteY1" fmla="*/ 0 h 525145"/>
            </a:gdLst>
            <a:ahLst/>
            <a:cxnLst>
              <a:cxn ang="0">
                <a:pos x="connisteX0" y="connsiteY0"/>
              </a:cxn>
              <a:cxn ang="0">
                <a:pos x="connisteX1" y="connsiteY1"/>
              </a:cxn>
            </a:cxnLst>
            <a:rect l="l" t="t" r="r" b="b"/>
            <a:pathLst>
              <a:path w="567055" h="525145">
                <a:moveTo>
                  <a:pt x="0" y="525145"/>
                </a:moveTo>
                <a:cubicBezTo>
                  <a:pt x="189230" y="349885"/>
                  <a:pt x="377825" y="175260"/>
                  <a:pt x="567055" y="0"/>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7" name="任意多边形 19"/>
          <p:cNvSpPr/>
          <p:nvPr/>
        </p:nvSpPr>
        <p:spPr>
          <a:xfrm>
            <a:off x="8343266" y="2013625"/>
            <a:ext cx="661670" cy="462280"/>
          </a:xfrm>
          <a:custGeom>
            <a:avLst/>
            <a:gdLst>
              <a:gd name="connisteX0" fmla="*/ 0 w 661670"/>
              <a:gd name="connsiteY0" fmla="*/ 462280 h 462280"/>
              <a:gd name="connisteX1" fmla="*/ 661670 w 661670"/>
              <a:gd name="connsiteY1" fmla="*/ 0 h 462280"/>
            </a:gdLst>
            <a:ahLst/>
            <a:cxnLst>
              <a:cxn ang="0">
                <a:pos x="connisteX0" y="connsiteY0"/>
              </a:cxn>
              <a:cxn ang="0">
                <a:pos x="connisteX1" y="connsiteY1"/>
              </a:cxn>
            </a:cxnLst>
            <a:rect l="l" t="t" r="r" b="b"/>
            <a:pathLst>
              <a:path w="661670" h="462280">
                <a:moveTo>
                  <a:pt x="0" y="462280"/>
                </a:moveTo>
                <a:cubicBezTo>
                  <a:pt x="220345" y="307975"/>
                  <a:pt x="441325" y="154305"/>
                  <a:pt x="661670" y="0"/>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9" name="Line 24"/>
          <p:cNvSpPr>
            <a:spLocks noChangeShapeType="1"/>
          </p:cNvSpPr>
          <p:nvPr/>
        </p:nvSpPr>
        <p:spPr bwMode="auto">
          <a:xfrm flipV="1">
            <a:off x="5676818" y="893526"/>
            <a:ext cx="3864057" cy="2833329"/>
          </a:xfrm>
          <a:prstGeom prst="line">
            <a:avLst/>
          </a:prstGeom>
          <a:noFill/>
          <a:ln w="57150">
            <a:solidFill>
              <a:srgbClr val="5B1A56">
                <a:alpha val="49000"/>
              </a:srgbClr>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文本框 19"/>
          <p:cNvSpPr txBox="1"/>
          <p:nvPr/>
        </p:nvSpPr>
        <p:spPr>
          <a:xfrm rot="19184335">
            <a:off x="9009943" y="3724322"/>
            <a:ext cx="2488542" cy="460375"/>
          </a:xfrm>
          <a:prstGeom prst="rect">
            <a:avLst/>
          </a:prstGeom>
          <a:solidFill>
            <a:srgbClr val="5B1A56">
              <a:alpha val="67000"/>
            </a:srgbClr>
          </a:solidFill>
          <a:ln>
            <a:noFill/>
          </a:ln>
        </p:spPr>
        <p:style>
          <a:lnRef idx="3">
            <a:schemeClr val="lt1"/>
          </a:lnRef>
          <a:fillRef idx="1">
            <a:schemeClr val="accent2"/>
          </a:fillRef>
          <a:effectRef idx="1">
            <a:schemeClr val="accent2"/>
          </a:effectRef>
          <a:fontRef idx="minor">
            <a:schemeClr val="lt1"/>
          </a:fontRef>
        </p:style>
        <p:txBody>
          <a:bodyPr wrap="square" rtlCol="0">
            <a:spAutoFit/>
          </a:bodyPr>
          <a:lstStyle/>
          <a:p>
            <a:r>
              <a:rPr lang="zh-CN" altLang="en-US" sz="2400" b="1" dirty="0">
                <a:latin typeface="Heiti SC Light" charset="-122"/>
                <a:ea typeface="Heiti SC Light" charset="-122"/>
                <a:cs typeface="Heiti SC Light" charset="-122"/>
              </a:rPr>
              <a:t>生产力的变革</a:t>
            </a:r>
          </a:p>
        </p:txBody>
      </p:sp>
      <p:sp>
        <p:nvSpPr>
          <p:cNvPr id="21" name="Line 24"/>
          <p:cNvSpPr>
            <a:spLocks noChangeShapeType="1"/>
          </p:cNvSpPr>
          <p:nvPr/>
        </p:nvSpPr>
        <p:spPr bwMode="auto">
          <a:xfrm flipV="1">
            <a:off x="7718105" y="2312357"/>
            <a:ext cx="3805801" cy="2950562"/>
          </a:xfrm>
          <a:prstGeom prst="line">
            <a:avLst/>
          </a:prstGeom>
          <a:noFill/>
          <a:ln w="57150">
            <a:solidFill>
              <a:srgbClr val="5B1A56">
                <a:alpha val="49000"/>
              </a:srgbClr>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4" name="Group 29"/>
          <p:cNvGrpSpPr>
            <a:grpSpLocks/>
          </p:cNvGrpSpPr>
          <p:nvPr/>
        </p:nvGrpSpPr>
        <p:grpSpPr bwMode="auto">
          <a:xfrm>
            <a:off x="2851952" y="5648657"/>
            <a:ext cx="6332384" cy="657186"/>
            <a:chOff x="117" y="54"/>
            <a:chExt cx="1870" cy="901"/>
          </a:xfrm>
        </p:grpSpPr>
        <p:grpSp>
          <p:nvGrpSpPr>
            <p:cNvPr id="25" name="Group 30"/>
            <p:cNvGrpSpPr>
              <a:grpSpLocks/>
            </p:cNvGrpSpPr>
            <p:nvPr/>
          </p:nvGrpSpPr>
          <p:grpSpPr bwMode="auto">
            <a:xfrm>
              <a:off x="117" y="54"/>
              <a:ext cx="1870" cy="901"/>
              <a:chOff x="26" y="26"/>
              <a:chExt cx="414" cy="435"/>
            </a:xfrm>
          </p:grpSpPr>
          <p:sp>
            <p:nvSpPr>
              <p:cNvPr id="27" name="AutoShape 32"/>
              <p:cNvSpPr>
                <a:spLocks noChangeArrowheads="1"/>
              </p:cNvSpPr>
              <p:nvPr/>
            </p:nvSpPr>
            <p:spPr bwMode="auto">
              <a:xfrm>
                <a:off x="26" y="59"/>
                <a:ext cx="414" cy="402"/>
              </a:xfrm>
              <a:prstGeom prst="roundRect">
                <a:avLst>
                  <a:gd name="adj" fmla="val 11921"/>
                </a:avLst>
              </a:prstGeom>
              <a:gradFill rotWithShape="1">
                <a:gsLst>
                  <a:gs pos="0">
                    <a:schemeClr val="accent2"/>
                  </a:gs>
                  <a:gs pos="100000">
                    <a:srgbClr val="008E00"/>
                  </a:gs>
                </a:gsLst>
                <a:lin ang="5400000" scaled="1"/>
              </a:gradFill>
              <a:ln w="25400">
                <a:solidFill>
                  <a:srgbClr val="FEFEFE"/>
                </a:solidFill>
                <a:round/>
                <a:headEnd/>
                <a:tailEnd/>
              </a:ln>
              <a:effectLst>
                <a:outerShdw blurRad="63500" dist="53882" dir="2700000" algn="ctr" rotWithShape="0">
                  <a:srgbClr val="000000">
                    <a:alpha val="50000"/>
                  </a:srgbClr>
                </a:outerShdw>
              </a:effec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28" name="Freeform 33"/>
              <p:cNvSpPr>
                <a:spLocks/>
              </p:cNvSpPr>
              <p:nvPr/>
            </p:nvSpPr>
            <p:spPr bwMode="auto">
              <a:xfrm>
                <a:off x="26" y="26"/>
                <a:ext cx="206" cy="201"/>
              </a:xfrm>
              <a:custGeom>
                <a:avLst/>
                <a:gdLst>
                  <a:gd name="T0" fmla="*/ 0 w 596"/>
                  <a:gd name="T1" fmla="*/ 0 h 598"/>
                  <a:gd name="T2" fmla="*/ 596 w 596"/>
                  <a:gd name="T3" fmla="*/ 598 h 598"/>
                </a:gdLst>
                <a:ahLst/>
                <a:cxnLst>
                  <a:cxn ang="0">
                    <a:pos x="118" y="0"/>
                  </a:cxn>
                  <a:cxn ang="0">
                    <a:pos x="0" y="118"/>
                  </a:cxn>
                  <a:cxn ang="0">
                    <a:pos x="0" y="589"/>
                  </a:cxn>
                  <a:cxn ang="0">
                    <a:pos x="161" y="174"/>
                  </a:cxn>
                  <a:cxn ang="0">
                    <a:pos x="589" y="0"/>
                  </a:cxn>
                  <a:cxn ang="0">
                    <a:pos x="118" y="0"/>
                  </a:cxn>
                </a:cxnLst>
                <a:rect l="T0" t="T1" r="T2" b="T3"/>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2">
                      <a:alpha val="0"/>
                    </a:schemeClr>
                  </a:gs>
                  <a:gs pos="50000">
                    <a:srgbClr val="83E683"/>
                  </a:gs>
                  <a:gs pos="100000">
                    <a:schemeClr val="accent2">
                      <a:alpha val="0"/>
                    </a:schemeClr>
                  </a:gs>
                </a:gsLst>
                <a:lin ang="18900000" scaled="1"/>
              </a:gradFill>
              <a:ln w="9525">
                <a:noFill/>
                <a:round/>
                <a:headEnd/>
                <a:tailEnd/>
              </a:ln>
            </p:spPr>
            <p:txBody>
              <a:bodyPr/>
              <a:lstStyle/>
              <a:p>
                <a:pPr>
                  <a:buFont typeface="Arial" pitchFamily="34" charset="0"/>
                  <a:buNone/>
                  <a:defRPr/>
                </a:pPr>
                <a:endParaRPr lang="zh-CN" altLang="en-US">
                  <a:latin typeface="Arial" pitchFamily="34" charset="0"/>
                  <a:ea typeface="宋体" pitchFamily="2" charset="-122"/>
                </a:endParaRPr>
              </a:p>
            </p:txBody>
          </p:sp>
        </p:grpSp>
        <p:sp>
          <p:nvSpPr>
            <p:cNvPr id="26" name="Rectangle 34"/>
            <p:cNvSpPr>
              <a:spLocks noChangeArrowheads="1"/>
            </p:cNvSpPr>
            <p:nvPr/>
          </p:nvSpPr>
          <p:spPr bwMode="auto">
            <a:xfrm>
              <a:off x="184" y="145"/>
              <a:ext cx="1803" cy="802"/>
            </a:xfrm>
            <a:prstGeom prst="rect">
              <a:avLst/>
            </a:prstGeom>
            <a:noFill/>
            <a:ln w="9525">
              <a:noFill/>
              <a:miter lim="800000"/>
              <a:headEnd/>
              <a:tailEnd/>
            </a:ln>
          </p:spPr>
          <p:txBody>
            <a:bodyPr wrap="square">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algn="ctr" eaLnBrk="1" hangingPunct="1"/>
              <a:r>
                <a:rPr lang="zh-CN" altLang="en-US" sz="3200" b="1" dirty="0">
                  <a:solidFill>
                    <a:schemeClr val="bg1"/>
                  </a:solidFill>
                  <a:effectLst>
                    <a:outerShdw blurRad="38100" dist="38100" dir="2700000" algn="tl">
                      <a:srgbClr val="C0C0C0"/>
                    </a:outerShdw>
                  </a:effectLst>
                  <a:ea typeface="黑体" charset="0"/>
                </a:rPr>
                <a:t>资本主义社会形态的演进与更替</a:t>
              </a: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085" y="1236050"/>
            <a:ext cx="5460165" cy="3378536"/>
          </a:xfrm>
          <a:prstGeom prst="rect">
            <a:avLst/>
          </a:prstGeom>
          <a:effectLst>
            <a:softEdge rad="990600"/>
          </a:effectLst>
        </p:spPr>
      </p:pic>
    </p:spTree>
    <p:extLst>
      <p:ext uri="{BB962C8B-B14F-4D97-AF65-F5344CB8AC3E}">
        <p14:creationId xmlns:p14="http://schemas.microsoft.com/office/powerpoint/2010/main" val="169336841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1" y="0"/>
            <a:ext cx="5181601"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tx1">
                  <a:lumMod val="95000"/>
                  <a:lumOff val="5000"/>
                </a:schemeClr>
              </a:buClr>
            </a:pPr>
            <a:r>
              <a:rPr kumimoji="1" lang="zh-CN" altLang="en-US" sz="3200" b="1" dirty="0">
                <a:latin typeface="Kaiti SC" charset="-122"/>
                <a:ea typeface="Kaiti SC" charset="-122"/>
                <a:cs typeface="Kaiti SC" charset="-122"/>
              </a:rPr>
              <a:t>资本主义经济制度的产生</a:t>
            </a:r>
          </a:p>
        </p:txBody>
      </p:sp>
      <p:grpSp>
        <p:nvGrpSpPr>
          <p:cNvPr id="7" name="组合 59"/>
          <p:cNvGrpSpPr/>
          <p:nvPr/>
        </p:nvGrpSpPr>
        <p:grpSpPr>
          <a:xfrm>
            <a:off x="475165" y="1155719"/>
            <a:ext cx="5620835" cy="2471667"/>
            <a:chOff x="1264428" y="1152525"/>
            <a:chExt cx="6847285" cy="2795588"/>
          </a:xfrm>
        </p:grpSpPr>
        <p:sp>
          <p:nvSpPr>
            <p:cNvPr id="8" name="圆角矩形 7"/>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9" name="圆角矩形 8"/>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11" name="矩形 10"/>
          <p:cNvSpPr/>
          <p:nvPr/>
        </p:nvSpPr>
        <p:spPr>
          <a:xfrm>
            <a:off x="703303" y="1448531"/>
            <a:ext cx="5021222" cy="1846659"/>
          </a:xfrm>
          <a:prstGeom prst="rect">
            <a:avLst/>
          </a:prstGeom>
        </p:spPr>
        <p:txBody>
          <a:bodyPr wrap="square">
            <a:spAutoFit/>
          </a:bodyPr>
          <a:lstStyle/>
          <a:p>
            <a:pPr algn="just"/>
            <a:r>
              <a:rPr lang="zh-CN" altLang="en-US" sz="2400" b="1" dirty="0">
                <a:solidFill>
                  <a:srgbClr val="6A1F5F"/>
                </a:solidFill>
                <a:latin typeface="Heiti SC Light" charset="-122"/>
                <a:ea typeface="Heiti SC Light" charset="-122"/>
                <a:cs typeface="Heiti SC Light" charset="-122"/>
              </a:rPr>
              <a:t>资本原始积累：</a:t>
            </a:r>
            <a:r>
              <a:rPr lang="zh-CN" altLang="en-US" b="1" dirty="0">
                <a:latin typeface="Heiti SC Light" charset="-122"/>
                <a:ea typeface="Heiti SC Light" charset="-122"/>
                <a:cs typeface="Heiti SC Light" charset="-122"/>
              </a:rPr>
              <a:t>生产者与生产资料相分离，资本迅速集中于少数人手中，资本主义得以迅速发展的历史过程。主要是是通过两种途径进行的：</a:t>
            </a:r>
          </a:p>
          <a:p>
            <a:pPr algn="just"/>
            <a:r>
              <a:rPr lang="zh-CN" altLang="en-US" b="1" dirty="0">
                <a:latin typeface="Heiti SC Light" charset="-122"/>
                <a:ea typeface="Heiti SC Light" charset="-122"/>
                <a:cs typeface="Heiti SC Light" charset="-122"/>
              </a:rPr>
              <a:t>（一）用暴力手段剥夺农民的土地，是资本原始积累过程的基础，在英国表现得最为典型。</a:t>
            </a:r>
          </a:p>
          <a:p>
            <a:pPr algn="just"/>
            <a:r>
              <a:rPr lang="zh-CN" altLang="en-US" b="1" dirty="0">
                <a:latin typeface="Heiti SC Light" charset="-122"/>
                <a:ea typeface="Heiti SC Light" charset="-122"/>
                <a:cs typeface="Heiti SC Light" charset="-122"/>
              </a:rPr>
              <a:t>（二）利用国家政权的力量进行残酷的殖民掠夺。</a:t>
            </a:r>
            <a:endParaRPr lang="en-US" altLang="zh-CN" b="1" dirty="0">
              <a:latin typeface="Heiti SC Light" charset="-122"/>
              <a:ea typeface="Heiti SC Light" charset="-122"/>
              <a:cs typeface="Heiti SC Light"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1121" y="1155719"/>
            <a:ext cx="5057775" cy="2535197"/>
          </a:xfrm>
          <a:prstGeom prst="rect">
            <a:avLst/>
          </a:prstGeom>
        </p:spPr>
      </p:pic>
      <p:sp>
        <p:nvSpPr>
          <p:cNvPr id="4" name="矩形 3"/>
          <p:cNvSpPr/>
          <p:nvPr/>
        </p:nvSpPr>
        <p:spPr>
          <a:xfrm>
            <a:off x="7482682" y="2981055"/>
            <a:ext cx="2954655" cy="646331"/>
          </a:xfrm>
          <a:prstGeom prst="rect">
            <a:avLst/>
          </a:prstGeom>
          <a:noFill/>
        </p:spPr>
        <p:txBody>
          <a:bodyPr wrap="none" lIns="91440" tIns="45720" rIns="91440" bIns="45720">
            <a:spAutoFit/>
          </a:bodyPr>
          <a:lstStyle/>
          <a:p>
            <a:pPr algn="ctr"/>
            <a:r>
              <a:rPr kumimoji="1" lang="zh-CN" altLang="en-US" sz="3600" b="0" cap="none" spc="0" dirty="0">
                <a:ln w="0"/>
                <a:solidFill>
                  <a:schemeClr val="bg1"/>
                </a:solidFill>
                <a:effectLst>
                  <a:reflection blurRad="6350" stA="53000" endA="300" endPos="35500" dir="5400000" sy="-90000" algn="bl" rotWithShape="0"/>
                </a:effectLst>
              </a:rPr>
              <a:t>英国圈地运动</a:t>
            </a:r>
            <a:endParaRPr lang="zh-CN" altLang="en-US" sz="3600" b="0" cap="none" spc="0" dirty="0">
              <a:ln w="0"/>
              <a:solidFill>
                <a:schemeClr val="bg1"/>
              </a:solidFill>
              <a:effectLst>
                <a:reflection blurRad="6350" stA="53000" endA="300" endPos="35500" dir="5400000" sy="-90000" algn="bl" rotWithShape="0"/>
              </a:effectLst>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914" y="3812657"/>
            <a:ext cx="6096000" cy="2611271"/>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3560" y="3795028"/>
            <a:ext cx="5225336" cy="2628900"/>
          </a:xfrm>
          <a:prstGeom prst="rect">
            <a:avLst/>
          </a:prstGeom>
        </p:spPr>
      </p:pic>
    </p:spTree>
    <p:extLst>
      <p:ext uri="{BB962C8B-B14F-4D97-AF65-F5344CB8AC3E}">
        <p14:creationId xmlns:p14="http://schemas.microsoft.com/office/powerpoint/2010/main" val="120671953"/>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文本框 1"/>
          <p:cNvSpPr txBox="1">
            <a:spLocks noChangeArrowheads="1"/>
          </p:cNvSpPr>
          <p:nvPr/>
        </p:nvSpPr>
        <p:spPr bwMode="auto">
          <a:xfrm>
            <a:off x="10254720" y="130916"/>
            <a:ext cx="185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a:p>
        </p:txBody>
      </p:sp>
      <p:pic>
        <p:nvPicPr>
          <p:cNvPr id="20485"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0659" y="1441162"/>
            <a:ext cx="5483969" cy="2575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图片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024" y="3263612"/>
            <a:ext cx="5322604" cy="2293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五边形 10"/>
          <p:cNvSpPr/>
          <p:nvPr/>
        </p:nvSpPr>
        <p:spPr>
          <a:xfrm>
            <a:off x="-1" y="0"/>
            <a:ext cx="4751295"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800" b="1" dirty="0">
                <a:latin typeface="Kaiti SC" charset="-122"/>
                <a:ea typeface="Kaiti SC" charset="-122"/>
                <a:cs typeface="Kaiti SC" charset="-122"/>
              </a:rPr>
              <a:t>资本主义经济制度的产生</a:t>
            </a:r>
          </a:p>
        </p:txBody>
      </p:sp>
      <p:sp>
        <p:nvSpPr>
          <p:cNvPr id="15" name="Rectangle 3"/>
          <p:cNvSpPr txBox="1">
            <a:spLocks noChangeArrowheads="1"/>
          </p:cNvSpPr>
          <p:nvPr/>
        </p:nvSpPr>
        <p:spPr>
          <a:xfrm>
            <a:off x="5954282" y="2147204"/>
            <a:ext cx="5676908" cy="3409678"/>
          </a:xfrm>
          <a:prstGeom prst="rect">
            <a:avLst/>
          </a:prstGeom>
          <a:solidFill>
            <a:srgbClr val="FFFFCC"/>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dirty="0">
                <a:latin typeface="Heiti SC Light" charset="-122"/>
                <a:ea typeface="Heiti SC Light" charset="-122"/>
                <a:cs typeface="Heiti SC Light" charset="-122"/>
              </a:rPr>
              <a:t>航海技术、地理大发现与海外贸易</a:t>
            </a:r>
          </a:p>
          <a:p>
            <a:pPr>
              <a:lnSpc>
                <a:spcPct val="100000"/>
              </a:lnSpc>
            </a:pPr>
            <a:r>
              <a:rPr lang="zh-CN" altLang="en-US" sz="2400" b="1" dirty="0">
                <a:latin typeface="Heiti SC Light" charset="-122"/>
                <a:ea typeface="Heiti SC Light" charset="-122"/>
                <a:cs typeface="Heiti SC Light" charset="-122"/>
              </a:rPr>
              <a:t>原始资本的积累</a:t>
            </a:r>
          </a:p>
          <a:p>
            <a:pPr>
              <a:lnSpc>
                <a:spcPct val="100000"/>
              </a:lnSpc>
            </a:pPr>
            <a:r>
              <a:rPr lang="zh-CN" altLang="en-US" sz="2400" b="1" dirty="0">
                <a:latin typeface="Heiti SC Light" charset="-122"/>
                <a:ea typeface="Heiti SC Light" charset="-122"/>
                <a:cs typeface="Heiti SC Light" charset="-122"/>
              </a:rPr>
              <a:t>资本主义生产方式的形成，引发了资产阶级革命，终致资本主义</a:t>
            </a:r>
            <a:r>
              <a:rPr lang="en-US" altLang="zh-CN" sz="2400" b="1" dirty="0">
                <a:latin typeface="Heiti SC Light" charset="-122"/>
                <a:ea typeface="Heiti SC Light" charset="-122"/>
                <a:cs typeface="Heiti SC Light" charset="-122"/>
              </a:rPr>
              <a:t>——</a:t>
            </a:r>
            <a:r>
              <a:rPr lang="zh-CN" altLang="en-US" sz="2400" b="1" dirty="0">
                <a:latin typeface="Heiti SC Light" charset="-122"/>
                <a:ea typeface="Heiti SC Light" charset="-122"/>
                <a:cs typeface="Heiti SC Light" charset="-122"/>
              </a:rPr>
              <a:t>新社会形态的建立。</a:t>
            </a:r>
          </a:p>
        </p:txBody>
      </p:sp>
    </p:spTree>
    <p:extLst>
      <p:ext uri="{BB962C8B-B14F-4D97-AF65-F5344CB8AC3E}">
        <p14:creationId xmlns:p14="http://schemas.microsoft.com/office/powerpoint/2010/main" val="16113111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6"/>
          <p:cNvSpPr>
            <a:spLocks noChangeArrowheads="1"/>
          </p:cNvSpPr>
          <p:nvPr/>
        </p:nvSpPr>
        <p:spPr bwMode="auto">
          <a:xfrm flipV="1">
            <a:off x="-6754" y="3180027"/>
            <a:ext cx="4875934" cy="277415"/>
          </a:xfrm>
          <a:prstGeom prst="rect">
            <a:avLst/>
          </a:prstGeom>
          <a:solidFill>
            <a:srgbClr val="6A1F5F">
              <a:alpha val="49000"/>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grpSp>
        <p:nvGrpSpPr>
          <p:cNvPr id="4" name="组合 8"/>
          <p:cNvGrpSpPr/>
          <p:nvPr/>
        </p:nvGrpSpPr>
        <p:grpSpPr bwMode="auto">
          <a:xfrm flipV="1">
            <a:off x="4364677" y="3063822"/>
            <a:ext cx="1735931" cy="1734740"/>
            <a:chOff x="0" y="0"/>
            <a:chExt cx="1970470" cy="1970470"/>
          </a:xfrm>
          <a:solidFill>
            <a:srgbClr val="6A1F5F">
              <a:alpha val="87000"/>
            </a:srgbClr>
          </a:solidFill>
        </p:grpSpPr>
        <p:sp>
          <p:nvSpPr>
            <p:cNvPr id="5" name="任意多边形 9"/>
            <p:cNvSpPr>
              <a:spLocks noChangeArrowheads="1"/>
            </p:cNvSpPr>
            <p:nvPr/>
          </p:nvSpPr>
          <p:spPr bwMode="auto">
            <a:xfrm>
              <a:off x="0" y="0"/>
              <a:ext cx="1970470" cy="1523844"/>
            </a:xfrm>
            <a:custGeom>
              <a:avLst/>
              <a:gdLst>
                <a:gd name="T0" fmla="*/ 985235 w 1970470"/>
                <a:gd name="T1" fmla="*/ 0 h 1523844"/>
                <a:gd name="T2" fmla="*/ 1970470 w 1970470"/>
                <a:gd name="T3" fmla="*/ 985235 h 1523844"/>
                <a:gd name="T4" fmla="*/ 1851557 w 1970470"/>
                <a:gd name="T5" fmla="*/ 1454856 h 1523844"/>
                <a:gd name="T6" fmla="*/ 1809646 w 1970470"/>
                <a:gd name="T7" fmla="*/ 1523844 h 1523844"/>
                <a:gd name="T8" fmla="*/ 1380307 w 1970470"/>
                <a:gd name="T9" fmla="*/ 1523844 h 1523844"/>
                <a:gd name="T10" fmla="*/ 1458954 w 1970470"/>
                <a:gd name="T11" fmla="*/ 1458954 h 1523844"/>
                <a:gd name="T12" fmla="*/ 1655175 w 1970470"/>
                <a:gd name="T13" fmla="*/ 985235 h 1523844"/>
                <a:gd name="T14" fmla="*/ 985235 w 1970470"/>
                <a:gd name="T15" fmla="*/ 315295 h 1523844"/>
                <a:gd name="T16" fmla="*/ 315295 w 1970470"/>
                <a:gd name="T17" fmla="*/ 985235 h 1523844"/>
                <a:gd name="T18" fmla="*/ 511516 w 1970470"/>
                <a:gd name="T19" fmla="*/ 1458954 h 1523844"/>
                <a:gd name="T20" fmla="*/ 590163 w 1970470"/>
                <a:gd name="T21" fmla="*/ 1523844 h 1523844"/>
                <a:gd name="T22" fmla="*/ 160824 w 1970470"/>
                <a:gd name="T23" fmla="*/ 1523844 h 1523844"/>
                <a:gd name="T24" fmla="*/ 118913 w 1970470"/>
                <a:gd name="T25" fmla="*/ 1454856 h 1523844"/>
                <a:gd name="T26" fmla="*/ 0 w 1970470"/>
                <a:gd name="T27" fmla="*/ 985235 h 1523844"/>
                <a:gd name="T28" fmla="*/ 985235 w 1970470"/>
                <a:gd name="T29" fmla="*/ 0 h 1523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70470"/>
                <a:gd name="T46" fmla="*/ 0 h 1523844"/>
                <a:gd name="T47" fmla="*/ 1970470 w 1970470"/>
                <a:gd name="T48" fmla="*/ 1523844 h 15238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dirty="0">
                <a:ea typeface="微软雅黑" panose="020B0503020204020204" pitchFamily="34" charset="-122"/>
              </a:endParaRPr>
            </a:p>
          </p:txBody>
        </p:sp>
        <p:sp>
          <p:nvSpPr>
            <p:cNvPr id="6" name="任意多边形 10"/>
            <p:cNvSpPr>
              <a:spLocks noChangeArrowheads="1"/>
            </p:cNvSpPr>
            <p:nvPr/>
          </p:nvSpPr>
          <p:spPr bwMode="auto">
            <a:xfrm>
              <a:off x="160824" y="1523844"/>
              <a:ext cx="1648822" cy="446626"/>
            </a:xfrm>
            <a:custGeom>
              <a:avLst/>
              <a:gdLst>
                <a:gd name="T0" fmla="*/ 0 w 1648822"/>
                <a:gd name="T1" fmla="*/ 0 h 446626"/>
                <a:gd name="T2" fmla="*/ 429339 w 1648822"/>
                <a:gd name="T3" fmla="*/ 0 h 446626"/>
                <a:gd name="T4" fmla="*/ 449841 w 1648822"/>
                <a:gd name="T5" fmla="*/ 16916 h 446626"/>
                <a:gd name="T6" fmla="*/ 824411 w 1648822"/>
                <a:gd name="T7" fmla="*/ 131331 h 446626"/>
                <a:gd name="T8" fmla="*/ 1198981 w 1648822"/>
                <a:gd name="T9" fmla="*/ 16916 h 446626"/>
                <a:gd name="T10" fmla="*/ 1219483 w 1648822"/>
                <a:gd name="T11" fmla="*/ 0 h 446626"/>
                <a:gd name="T12" fmla="*/ 1648822 w 1648822"/>
                <a:gd name="T13" fmla="*/ 0 h 446626"/>
                <a:gd name="T14" fmla="*/ 1641383 w 1648822"/>
                <a:gd name="T15" fmla="*/ 12245 h 446626"/>
                <a:gd name="T16" fmla="*/ 824411 w 1648822"/>
                <a:gd name="T17" fmla="*/ 446626 h 446626"/>
                <a:gd name="T18" fmla="*/ 7439 w 1648822"/>
                <a:gd name="T19" fmla="*/ 12245 h 446626"/>
                <a:gd name="T20" fmla="*/ 0 w 1648822"/>
                <a:gd name="T21" fmla="*/ 0 h 4466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8822"/>
                <a:gd name="T34" fmla="*/ 0 h 446626"/>
                <a:gd name="T35" fmla="*/ 1648822 w 1648822"/>
                <a:gd name="T36" fmla="*/ 446626 h 4466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dirty="0">
                <a:ea typeface="微软雅黑" panose="020B0503020204020204" pitchFamily="34" charset="-122"/>
              </a:endParaRPr>
            </a:p>
          </p:txBody>
        </p:sp>
      </p:grpSp>
      <p:sp>
        <p:nvSpPr>
          <p:cNvPr id="10" name="矩形 9"/>
          <p:cNvSpPr>
            <a:spLocks noChangeArrowheads="1"/>
          </p:cNvSpPr>
          <p:nvPr/>
        </p:nvSpPr>
        <p:spPr bwMode="auto">
          <a:xfrm>
            <a:off x="4739" y="2458342"/>
            <a:ext cx="5989223" cy="320890"/>
          </a:xfrm>
          <a:prstGeom prst="rect">
            <a:avLst/>
          </a:prstGeom>
          <a:solidFill>
            <a:srgbClr val="6A1F5F">
              <a:alpha val="44000"/>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grpSp>
        <p:nvGrpSpPr>
          <p:cNvPr id="11" name="组合 3"/>
          <p:cNvGrpSpPr/>
          <p:nvPr/>
        </p:nvGrpSpPr>
        <p:grpSpPr bwMode="auto">
          <a:xfrm>
            <a:off x="5487586" y="1136127"/>
            <a:ext cx="1734741" cy="1735931"/>
            <a:chOff x="0" y="0"/>
            <a:chExt cx="1970470" cy="1970470"/>
          </a:xfrm>
          <a:solidFill>
            <a:srgbClr val="6A1F5F">
              <a:alpha val="77000"/>
            </a:srgbClr>
          </a:solidFill>
        </p:grpSpPr>
        <p:sp>
          <p:nvSpPr>
            <p:cNvPr id="12" name="任意多边形 4"/>
            <p:cNvSpPr>
              <a:spLocks noChangeArrowheads="1"/>
            </p:cNvSpPr>
            <p:nvPr/>
          </p:nvSpPr>
          <p:spPr bwMode="auto">
            <a:xfrm>
              <a:off x="0" y="0"/>
              <a:ext cx="1970470" cy="1523844"/>
            </a:xfrm>
            <a:custGeom>
              <a:avLst/>
              <a:gdLst>
                <a:gd name="T0" fmla="*/ 985235 w 1970470"/>
                <a:gd name="T1" fmla="*/ 0 h 1523844"/>
                <a:gd name="T2" fmla="*/ 1970470 w 1970470"/>
                <a:gd name="T3" fmla="*/ 985235 h 1523844"/>
                <a:gd name="T4" fmla="*/ 1851557 w 1970470"/>
                <a:gd name="T5" fmla="*/ 1454856 h 1523844"/>
                <a:gd name="T6" fmla="*/ 1809646 w 1970470"/>
                <a:gd name="T7" fmla="*/ 1523844 h 1523844"/>
                <a:gd name="T8" fmla="*/ 1380307 w 1970470"/>
                <a:gd name="T9" fmla="*/ 1523844 h 1523844"/>
                <a:gd name="T10" fmla="*/ 1458954 w 1970470"/>
                <a:gd name="T11" fmla="*/ 1458954 h 1523844"/>
                <a:gd name="T12" fmla="*/ 1655175 w 1970470"/>
                <a:gd name="T13" fmla="*/ 985235 h 1523844"/>
                <a:gd name="T14" fmla="*/ 985235 w 1970470"/>
                <a:gd name="T15" fmla="*/ 315295 h 1523844"/>
                <a:gd name="T16" fmla="*/ 315295 w 1970470"/>
                <a:gd name="T17" fmla="*/ 985235 h 1523844"/>
                <a:gd name="T18" fmla="*/ 511516 w 1970470"/>
                <a:gd name="T19" fmla="*/ 1458954 h 1523844"/>
                <a:gd name="T20" fmla="*/ 590163 w 1970470"/>
                <a:gd name="T21" fmla="*/ 1523844 h 1523844"/>
                <a:gd name="T22" fmla="*/ 160824 w 1970470"/>
                <a:gd name="T23" fmla="*/ 1523844 h 1523844"/>
                <a:gd name="T24" fmla="*/ 118913 w 1970470"/>
                <a:gd name="T25" fmla="*/ 1454856 h 1523844"/>
                <a:gd name="T26" fmla="*/ 0 w 1970470"/>
                <a:gd name="T27" fmla="*/ 985235 h 1523844"/>
                <a:gd name="T28" fmla="*/ 985235 w 1970470"/>
                <a:gd name="T29" fmla="*/ 0 h 1523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70470"/>
                <a:gd name="T46" fmla="*/ 0 h 1523844"/>
                <a:gd name="T47" fmla="*/ 1970470 w 1970470"/>
                <a:gd name="T48" fmla="*/ 1523844 h 15238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dirty="0">
                <a:ea typeface="微软雅黑" panose="020B0503020204020204" pitchFamily="34" charset="-122"/>
              </a:endParaRPr>
            </a:p>
          </p:txBody>
        </p:sp>
        <p:sp>
          <p:nvSpPr>
            <p:cNvPr id="13" name="任意多边形 5"/>
            <p:cNvSpPr>
              <a:spLocks noChangeArrowheads="1"/>
            </p:cNvSpPr>
            <p:nvPr/>
          </p:nvSpPr>
          <p:spPr bwMode="auto">
            <a:xfrm>
              <a:off x="160824" y="1523844"/>
              <a:ext cx="1648822" cy="446626"/>
            </a:xfrm>
            <a:custGeom>
              <a:avLst/>
              <a:gdLst>
                <a:gd name="T0" fmla="*/ 0 w 1648822"/>
                <a:gd name="T1" fmla="*/ 0 h 446626"/>
                <a:gd name="T2" fmla="*/ 429339 w 1648822"/>
                <a:gd name="T3" fmla="*/ 0 h 446626"/>
                <a:gd name="T4" fmla="*/ 449841 w 1648822"/>
                <a:gd name="T5" fmla="*/ 16916 h 446626"/>
                <a:gd name="T6" fmla="*/ 824411 w 1648822"/>
                <a:gd name="T7" fmla="*/ 131331 h 446626"/>
                <a:gd name="T8" fmla="*/ 1198981 w 1648822"/>
                <a:gd name="T9" fmla="*/ 16916 h 446626"/>
                <a:gd name="T10" fmla="*/ 1219483 w 1648822"/>
                <a:gd name="T11" fmla="*/ 0 h 446626"/>
                <a:gd name="T12" fmla="*/ 1648822 w 1648822"/>
                <a:gd name="T13" fmla="*/ 0 h 446626"/>
                <a:gd name="T14" fmla="*/ 1641383 w 1648822"/>
                <a:gd name="T15" fmla="*/ 12245 h 446626"/>
                <a:gd name="T16" fmla="*/ 824411 w 1648822"/>
                <a:gd name="T17" fmla="*/ 446626 h 446626"/>
                <a:gd name="T18" fmla="*/ 7439 w 1648822"/>
                <a:gd name="T19" fmla="*/ 12245 h 446626"/>
                <a:gd name="T20" fmla="*/ 0 w 1648822"/>
                <a:gd name="T21" fmla="*/ 0 h 4466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8822"/>
                <a:gd name="T34" fmla="*/ 0 h 446626"/>
                <a:gd name="T35" fmla="*/ 1648822 w 1648822"/>
                <a:gd name="T36" fmla="*/ 446626 h 4466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dirty="0">
                <a:ea typeface="微软雅黑" panose="020B0503020204020204" pitchFamily="34" charset="-122"/>
              </a:endParaRPr>
            </a:p>
          </p:txBody>
        </p:sp>
      </p:grpSp>
      <p:grpSp>
        <p:nvGrpSpPr>
          <p:cNvPr id="14" name="组合 47"/>
          <p:cNvGrpSpPr/>
          <p:nvPr/>
        </p:nvGrpSpPr>
        <p:grpSpPr>
          <a:xfrm>
            <a:off x="5753787" y="1385157"/>
            <a:ext cx="1244010" cy="1244013"/>
            <a:chOff x="4481014" y="1320593"/>
            <a:chExt cx="1244010" cy="1244013"/>
          </a:xfrm>
        </p:grpSpPr>
        <p:grpSp>
          <p:nvGrpSpPr>
            <p:cNvPr id="15" name="组合 28"/>
            <p:cNvGrpSpPr/>
            <p:nvPr/>
          </p:nvGrpSpPr>
          <p:grpSpPr>
            <a:xfrm>
              <a:off x="4481014" y="1320593"/>
              <a:ext cx="1244010" cy="1244013"/>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18" name="椭圆 17"/>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grpSp>
        <p:sp>
          <p:nvSpPr>
            <p:cNvPr id="16" name="文本框 3"/>
            <p:cNvSpPr>
              <a:spLocks noChangeArrowheads="1"/>
            </p:cNvSpPr>
            <p:nvPr/>
          </p:nvSpPr>
          <p:spPr bwMode="auto">
            <a:xfrm>
              <a:off x="4721190" y="1497806"/>
              <a:ext cx="763656" cy="90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000" dirty="0">
                  <a:solidFill>
                    <a:srgbClr val="163A5A"/>
                  </a:solidFill>
                  <a:sym typeface="方正兰亭黑_GBK" panose="02000000000000000000" pitchFamily="2" charset="-122"/>
                </a:rPr>
                <a:t>Step</a:t>
              </a:r>
              <a:endParaRPr lang="en-US" altLang="zh-CN" sz="2700" dirty="0">
                <a:solidFill>
                  <a:srgbClr val="163A5A"/>
                </a:solidFill>
                <a:sym typeface="方正兰亭黑_GBK" panose="02000000000000000000" pitchFamily="2" charset="-122"/>
              </a:endParaRPr>
            </a:p>
            <a:p>
              <a:pPr algn="ctr" eaLnBrk="1" hangingPunct="1">
                <a:spcBef>
                  <a:spcPct val="0"/>
                </a:spcBef>
                <a:buFont typeface="Arial" panose="020B0604020202020204" pitchFamily="34" charset="0"/>
                <a:buNone/>
              </a:pPr>
              <a:r>
                <a:rPr lang="en-US" altLang="zh-CN" sz="4000" dirty="0">
                  <a:solidFill>
                    <a:srgbClr val="163A5A"/>
                  </a:solidFill>
                  <a:sym typeface="方正兰亭黑_GBK" panose="02000000000000000000" pitchFamily="2" charset="-122"/>
                </a:rPr>
                <a:t>01</a:t>
              </a:r>
              <a:endParaRPr lang="zh-CN" altLang="en-US" sz="4500" dirty="0">
                <a:solidFill>
                  <a:srgbClr val="163A5A"/>
                </a:solidFill>
                <a:sym typeface="方正兰亭黑_GBK" panose="02000000000000000000" pitchFamily="2" charset="-122"/>
              </a:endParaRPr>
            </a:p>
          </p:txBody>
        </p:sp>
      </p:grpSp>
      <p:grpSp>
        <p:nvGrpSpPr>
          <p:cNvPr id="19" name="组合 48"/>
          <p:cNvGrpSpPr/>
          <p:nvPr/>
        </p:nvGrpSpPr>
        <p:grpSpPr>
          <a:xfrm>
            <a:off x="4598731" y="3300020"/>
            <a:ext cx="1244010" cy="1244013"/>
            <a:chOff x="2824855" y="3294915"/>
            <a:chExt cx="1244010" cy="1244013"/>
          </a:xfrm>
        </p:grpSpPr>
        <p:grpSp>
          <p:nvGrpSpPr>
            <p:cNvPr id="20" name="组合 39"/>
            <p:cNvGrpSpPr/>
            <p:nvPr/>
          </p:nvGrpSpPr>
          <p:grpSpPr>
            <a:xfrm>
              <a:off x="2824855" y="3294915"/>
              <a:ext cx="1244010" cy="1244013"/>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23" name="椭圆 22"/>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grpSp>
        <p:sp>
          <p:nvSpPr>
            <p:cNvPr id="21" name="文本框 16"/>
            <p:cNvSpPr>
              <a:spLocks noChangeArrowheads="1"/>
            </p:cNvSpPr>
            <p:nvPr/>
          </p:nvSpPr>
          <p:spPr bwMode="auto">
            <a:xfrm>
              <a:off x="3077373" y="3471863"/>
              <a:ext cx="755641" cy="90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000" dirty="0">
                  <a:solidFill>
                    <a:srgbClr val="163A5A"/>
                  </a:solidFill>
                  <a:sym typeface="方正兰亭黑_GBK" panose="02000000000000000000" pitchFamily="2" charset="-122"/>
                </a:rPr>
                <a:t>Step</a:t>
              </a:r>
            </a:p>
            <a:p>
              <a:pPr algn="ctr" eaLnBrk="1" hangingPunct="1">
                <a:spcBef>
                  <a:spcPct val="0"/>
                </a:spcBef>
                <a:buFont typeface="Arial" panose="020B0604020202020204" pitchFamily="34" charset="0"/>
                <a:buNone/>
              </a:pPr>
              <a:r>
                <a:rPr lang="en-US" altLang="zh-CN" sz="4000" dirty="0">
                  <a:solidFill>
                    <a:srgbClr val="163A5A"/>
                  </a:solidFill>
                  <a:sym typeface="方正兰亭黑_GBK" panose="02000000000000000000" pitchFamily="2" charset="-122"/>
                </a:rPr>
                <a:t>02</a:t>
              </a:r>
              <a:endParaRPr lang="zh-CN" altLang="en-US" sz="4000" dirty="0">
                <a:solidFill>
                  <a:srgbClr val="163A5A"/>
                </a:solidFill>
                <a:sym typeface="方正兰亭黑_GBK" panose="02000000000000000000" pitchFamily="2" charset="-122"/>
              </a:endParaRPr>
            </a:p>
          </p:txBody>
        </p:sp>
      </p:grpSp>
      <p:sp>
        <p:nvSpPr>
          <p:cNvPr id="29" name="矩形 11"/>
          <p:cNvSpPr>
            <a:spLocks noChangeArrowheads="1"/>
          </p:cNvSpPr>
          <p:nvPr/>
        </p:nvSpPr>
        <p:spPr bwMode="auto">
          <a:xfrm flipV="1">
            <a:off x="7330870" y="3041320"/>
            <a:ext cx="4874629" cy="277415"/>
          </a:xfrm>
          <a:prstGeom prst="rect">
            <a:avLst/>
          </a:prstGeom>
          <a:solidFill>
            <a:srgbClr val="6A1F5F">
              <a:alpha val="45000"/>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dirty="0">
                <a:solidFill>
                  <a:srgbClr val="FFFFFF"/>
                </a:solidFill>
                <a:sym typeface="方正兰亭黑_GBK" panose="02000000000000000000" pitchFamily="2" charset="-122"/>
              </a:rPr>
              <a:t>      </a:t>
            </a:r>
            <a:endParaRPr lang="zh-CN" altLang="zh-CN" sz="1800" dirty="0">
              <a:solidFill>
                <a:srgbClr val="FFFFFF"/>
              </a:solidFill>
              <a:sym typeface="方正兰亭黑_GBK" panose="02000000000000000000" pitchFamily="2" charset="-122"/>
            </a:endParaRPr>
          </a:p>
        </p:txBody>
      </p:sp>
      <p:grpSp>
        <p:nvGrpSpPr>
          <p:cNvPr id="30" name="组合 13"/>
          <p:cNvGrpSpPr/>
          <p:nvPr/>
        </p:nvGrpSpPr>
        <p:grpSpPr bwMode="auto">
          <a:xfrm flipV="1">
            <a:off x="6463501" y="3020479"/>
            <a:ext cx="1734741" cy="1734740"/>
            <a:chOff x="0" y="0"/>
            <a:chExt cx="1970470" cy="1970470"/>
          </a:xfrm>
          <a:solidFill>
            <a:srgbClr val="6A1F5F">
              <a:alpha val="81000"/>
            </a:srgbClr>
          </a:solidFill>
        </p:grpSpPr>
        <p:sp>
          <p:nvSpPr>
            <p:cNvPr id="31" name="任意多边形 14"/>
            <p:cNvSpPr>
              <a:spLocks noChangeArrowheads="1"/>
            </p:cNvSpPr>
            <p:nvPr/>
          </p:nvSpPr>
          <p:spPr bwMode="auto">
            <a:xfrm>
              <a:off x="0" y="0"/>
              <a:ext cx="1970470" cy="1523844"/>
            </a:xfrm>
            <a:custGeom>
              <a:avLst/>
              <a:gdLst>
                <a:gd name="T0" fmla="*/ 985235 w 1970470"/>
                <a:gd name="T1" fmla="*/ 0 h 1523844"/>
                <a:gd name="T2" fmla="*/ 1970470 w 1970470"/>
                <a:gd name="T3" fmla="*/ 985235 h 1523844"/>
                <a:gd name="T4" fmla="*/ 1851557 w 1970470"/>
                <a:gd name="T5" fmla="*/ 1454856 h 1523844"/>
                <a:gd name="T6" fmla="*/ 1809646 w 1970470"/>
                <a:gd name="T7" fmla="*/ 1523844 h 1523844"/>
                <a:gd name="T8" fmla="*/ 1380307 w 1970470"/>
                <a:gd name="T9" fmla="*/ 1523844 h 1523844"/>
                <a:gd name="T10" fmla="*/ 1458954 w 1970470"/>
                <a:gd name="T11" fmla="*/ 1458954 h 1523844"/>
                <a:gd name="T12" fmla="*/ 1655175 w 1970470"/>
                <a:gd name="T13" fmla="*/ 985235 h 1523844"/>
                <a:gd name="T14" fmla="*/ 985235 w 1970470"/>
                <a:gd name="T15" fmla="*/ 315295 h 1523844"/>
                <a:gd name="T16" fmla="*/ 315295 w 1970470"/>
                <a:gd name="T17" fmla="*/ 985235 h 1523844"/>
                <a:gd name="T18" fmla="*/ 511516 w 1970470"/>
                <a:gd name="T19" fmla="*/ 1458954 h 1523844"/>
                <a:gd name="T20" fmla="*/ 590163 w 1970470"/>
                <a:gd name="T21" fmla="*/ 1523844 h 1523844"/>
                <a:gd name="T22" fmla="*/ 160824 w 1970470"/>
                <a:gd name="T23" fmla="*/ 1523844 h 1523844"/>
                <a:gd name="T24" fmla="*/ 118913 w 1970470"/>
                <a:gd name="T25" fmla="*/ 1454856 h 1523844"/>
                <a:gd name="T26" fmla="*/ 0 w 1970470"/>
                <a:gd name="T27" fmla="*/ 985235 h 1523844"/>
                <a:gd name="T28" fmla="*/ 985235 w 1970470"/>
                <a:gd name="T29" fmla="*/ 0 h 1523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70470"/>
                <a:gd name="T46" fmla="*/ 0 h 1523844"/>
                <a:gd name="T47" fmla="*/ 1970470 w 1970470"/>
                <a:gd name="T48" fmla="*/ 1523844 h 15238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dirty="0">
                <a:ea typeface="微软雅黑" panose="020B0503020204020204" pitchFamily="34" charset="-122"/>
              </a:endParaRPr>
            </a:p>
          </p:txBody>
        </p:sp>
        <p:sp>
          <p:nvSpPr>
            <p:cNvPr id="32" name="任意多边形 15"/>
            <p:cNvSpPr>
              <a:spLocks noChangeArrowheads="1"/>
            </p:cNvSpPr>
            <p:nvPr/>
          </p:nvSpPr>
          <p:spPr bwMode="auto">
            <a:xfrm>
              <a:off x="160824" y="1523844"/>
              <a:ext cx="1648822" cy="446626"/>
            </a:xfrm>
            <a:custGeom>
              <a:avLst/>
              <a:gdLst>
                <a:gd name="T0" fmla="*/ 0 w 1648822"/>
                <a:gd name="T1" fmla="*/ 0 h 446626"/>
                <a:gd name="T2" fmla="*/ 429339 w 1648822"/>
                <a:gd name="T3" fmla="*/ 0 h 446626"/>
                <a:gd name="T4" fmla="*/ 449841 w 1648822"/>
                <a:gd name="T5" fmla="*/ 16916 h 446626"/>
                <a:gd name="T6" fmla="*/ 824411 w 1648822"/>
                <a:gd name="T7" fmla="*/ 131331 h 446626"/>
                <a:gd name="T8" fmla="*/ 1198981 w 1648822"/>
                <a:gd name="T9" fmla="*/ 16916 h 446626"/>
                <a:gd name="T10" fmla="*/ 1219483 w 1648822"/>
                <a:gd name="T11" fmla="*/ 0 h 446626"/>
                <a:gd name="T12" fmla="*/ 1648822 w 1648822"/>
                <a:gd name="T13" fmla="*/ 0 h 446626"/>
                <a:gd name="T14" fmla="*/ 1641383 w 1648822"/>
                <a:gd name="T15" fmla="*/ 12245 h 446626"/>
                <a:gd name="T16" fmla="*/ 824411 w 1648822"/>
                <a:gd name="T17" fmla="*/ 446626 h 446626"/>
                <a:gd name="T18" fmla="*/ 7439 w 1648822"/>
                <a:gd name="T19" fmla="*/ 12245 h 446626"/>
                <a:gd name="T20" fmla="*/ 0 w 1648822"/>
                <a:gd name="T21" fmla="*/ 0 h 4466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8822"/>
                <a:gd name="T34" fmla="*/ 0 h 446626"/>
                <a:gd name="T35" fmla="*/ 1648822 w 1648822"/>
                <a:gd name="T36" fmla="*/ 446626 h 4466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dirty="0">
                <a:ea typeface="微软雅黑" panose="020B0503020204020204" pitchFamily="34" charset="-122"/>
              </a:endParaRPr>
            </a:p>
          </p:txBody>
        </p:sp>
      </p:grpSp>
      <p:grpSp>
        <p:nvGrpSpPr>
          <p:cNvPr id="33" name="组合 49"/>
          <p:cNvGrpSpPr/>
          <p:nvPr/>
        </p:nvGrpSpPr>
        <p:grpSpPr>
          <a:xfrm>
            <a:off x="6739346" y="3256412"/>
            <a:ext cx="1244010" cy="1244013"/>
            <a:chOff x="4700208" y="3294650"/>
            <a:chExt cx="1244010" cy="1244013"/>
          </a:xfrm>
        </p:grpSpPr>
        <p:grpSp>
          <p:nvGrpSpPr>
            <p:cNvPr id="34" name="组合 36"/>
            <p:cNvGrpSpPr/>
            <p:nvPr/>
          </p:nvGrpSpPr>
          <p:grpSpPr>
            <a:xfrm>
              <a:off x="4700208" y="3294650"/>
              <a:ext cx="1244010" cy="1244013"/>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7" name="椭圆 36"/>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5" name="文本框 24"/>
            <p:cNvSpPr>
              <a:spLocks noChangeArrowheads="1"/>
            </p:cNvSpPr>
            <p:nvPr/>
          </p:nvSpPr>
          <p:spPr bwMode="auto">
            <a:xfrm>
              <a:off x="4902571" y="3483769"/>
              <a:ext cx="843807" cy="95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000" dirty="0">
                  <a:sym typeface="方正兰亭黑_GBK" panose="02000000000000000000" pitchFamily="2" charset="-122"/>
                </a:rPr>
                <a:t>Step</a:t>
              </a:r>
              <a:endParaRPr lang="en-US" altLang="zh-CN" sz="2700" dirty="0">
                <a:sym typeface="方正兰亭黑_GBK" panose="02000000000000000000" pitchFamily="2" charset="-122"/>
              </a:endParaRPr>
            </a:p>
            <a:p>
              <a:pPr algn="ctr" eaLnBrk="1" hangingPunct="1">
                <a:spcBef>
                  <a:spcPct val="0"/>
                </a:spcBef>
                <a:buFont typeface="Arial" panose="020B0604020202020204" pitchFamily="34" charset="0"/>
                <a:buNone/>
              </a:pPr>
              <a:r>
                <a:rPr lang="zh-CN" altLang="en-US" sz="4400" dirty="0">
                  <a:sym typeface="方正兰亭黑_GBK" panose="02000000000000000000" pitchFamily="2" charset="-122"/>
                </a:rPr>
                <a:t> </a:t>
              </a:r>
              <a:r>
                <a:rPr lang="en-US" altLang="zh-CN" sz="4400" dirty="0">
                  <a:sym typeface="方正兰亭黑_GBK" panose="02000000000000000000" pitchFamily="2" charset="-122"/>
                </a:rPr>
                <a:t>03</a:t>
              </a:r>
              <a:endParaRPr lang="zh-CN" altLang="en-US" sz="4400" dirty="0">
                <a:sym typeface="方正兰亭黑_GBK" panose="02000000000000000000" pitchFamily="2" charset="-122"/>
              </a:endParaRPr>
            </a:p>
          </p:txBody>
        </p:sp>
      </p:grpSp>
      <p:sp>
        <p:nvSpPr>
          <p:cNvPr id="41" name="矩形 40"/>
          <p:cNvSpPr/>
          <p:nvPr/>
        </p:nvSpPr>
        <p:spPr>
          <a:xfrm>
            <a:off x="341840" y="1622864"/>
            <a:ext cx="4164519" cy="707886"/>
          </a:xfrm>
          <a:prstGeom prst="rect">
            <a:avLst/>
          </a:prstGeom>
        </p:spPr>
        <p:txBody>
          <a:bodyPr wrap="square">
            <a:spAutoFit/>
          </a:bodyPr>
          <a:lstStyle/>
          <a:p>
            <a:pPr algn="just"/>
            <a:r>
              <a:rPr lang="zh-CN" altLang="en-US" sz="2000" b="1" dirty="0">
                <a:latin typeface="Heiti SC Light" charset="-122"/>
                <a:ea typeface="Heiti SC Light" charset="-122"/>
                <a:cs typeface="Heiti SC Light" charset="-122"/>
              </a:rPr>
              <a:t>资本主义所有制是生产资料归资本家所有的一种私有制形式。</a:t>
            </a:r>
            <a:endParaRPr lang="zh-CN" altLang="en-US" sz="2000" b="1" i="0" dirty="0">
              <a:solidFill>
                <a:schemeClr val="bg2">
                  <a:lumMod val="25000"/>
                </a:schemeClr>
              </a:solidFill>
              <a:latin typeface="Heiti SC Light" charset="-122"/>
              <a:ea typeface="Heiti SC Light" charset="-122"/>
              <a:cs typeface="Heiti SC Light" charset="-122"/>
            </a:endParaRPr>
          </a:p>
        </p:txBody>
      </p:sp>
      <p:sp>
        <p:nvSpPr>
          <p:cNvPr id="43" name="矩形 42"/>
          <p:cNvSpPr/>
          <p:nvPr/>
        </p:nvSpPr>
        <p:spPr>
          <a:xfrm>
            <a:off x="341840" y="3517749"/>
            <a:ext cx="4212947" cy="1323439"/>
          </a:xfrm>
          <a:prstGeom prst="rect">
            <a:avLst/>
          </a:prstGeom>
        </p:spPr>
        <p:txBody>
          <a:bodyPr wrap="square">
            <a:spAutoFit/>
          </a:bodyPr>
          <a:lstStyle/>
          <a:p>
            <a:r>
              <a:rPr lang="zh-CN" altLang="en-US" sz="2000" b="1" dirty="0">
                <a:latin typeface="Heiti SC Light" charset="-122"/>
                <a:ea typeface="Heiti SC Light" charset="-122"/>
                <a:cs typeface="Heiti SC Light" charset="-122"/>
              </a:rPr>
              <a:t>资本主义所有制特征：资本家占有生产资料，工人是出卖劳动力的自由人，并且追求剩余价值的雇佣劳动制。</a:t>
            </a:r>
            <a:endParaRPr lang="en-US" altLang="zh-CN" sz="2000" b="1" dirty="0">
              <a:latin typeface="Heiti SC Light" charset="-122"/>
              <a:ea typeface="Heiti SC Light" charset="-122"/>
              <a:cs typeface="Heiti SC Light" charset="-122"/>
            </a:endParaRPr>
          </a:p>
        </p:txBody>
      </p:sp>
      <p:sp>
        <p:nvSpPr>
          <p:cNvPr id="58" name="Freeform 76"/>
          <p:cNvSpPr>
            <a:spLocks noEditPoints="1"/>
          </p:cNvSpPr>
          <p:nvPr/>
        </p:nvSpPr>
        <p:spPr bwMode="auto">
          <a:xfrm>
            <a:off x="9123390" y="1369686"/>
            <a:ext cx="1818130" cy="1383884"/>
          </a:xfrm>
          <a:custGeom>
            <a:avLst/>
            <a:gdLst>
              <a:gd name="T0" fmla="*/ 72 w 72"/>
              <a:gd name="T1" fmla="*/ 35 h 56"/>
              <a:gd name="T2" fmla="*/ 31 w 72"/>
              <a:gd name="T3" fmla="*/ 43 h 56"/>
              <a:gd name="T4" fmla="*/ 31 w 72"/>
              <a:gd name="T5" fmla="*/ 53 h 56"/>
              <a:gd name="T6" fmla="*/ 71 w 72"/>
              <a:gd name="T7" fmla="*/ 44 h 56"/>
              <a:gd name="T8" fmla="*/ 72 w 72"/>
              <a:gd name="T9" fmla="*/ 47 h 56"/>
              <a:gd name="T10" fmla="*/ 30 w 72"/>
              <a:gd name="T11" fmla="*/ 56 h 56"/>
              <a:gd name="T12" fmla="*/ 29 w 72"/>
              <a:gd name="T13" fmla="*/ 56 h 56"/>
              <a:gd name="T14" fmla="*/ 2 w 72"/>
              <a:gd name="T15" fmla="*/ 39 h 56"/>
              <a:gd name="T16" fmla="*/ 2 w 72"/>
              <a:gd name="T17" fmla="*/ 29 h 56"/>
              <a:gd name="T18" fmla="*/ 5 w 72"/>
              <a:gd name="T19" fmla="*/ 28 h 56"/>
              <a:gd name="T20" fmla="*/ 5 w 72"/>
              <a:gd name="T21" fmla="*/ 29 h 56"/>
              <a:gd name="T22" fmla="*/ 40 w 72"/>
              <a:gd name="T23" fmla="*/ 37 h 56"/>
              <a:gd name="T24" fmla="*/ 40 w 72"/>
              <a:gd name="T25" fmla="*/ 33 h 56"/>
              <a:gd name="T26" fmla="*/ 40 w 72"/>
              <a:gd name="T27" fmla="*/ 29 h 56"/>
              <a:gd name="T28" fmla="*/ 5 w 72"/>
              <a:gd name="T29" fmla="*/ 22 h 56"/>
              <a:gd name="T30" fmla="*/ 5 w 72"/>
              <a:gd name="T31" fmla="*/ 19 h 56"/>
              <a:gd name="T32" fmla="*/ 5 w 72"/>
              <a:gd name="T33" fmla="*/ 19 h 56"/>
              <a:gd name="T34" fmla="*/ 5 w 72"/>
              <a:gd name="T35" fmla="*/ 19 h 56"/>
              <a:gd name="T36" fmla="*/ 5 w 72"/>
              <a:gd name="T37" fmla="*/ 19 h 56"/>
              <a:gd name="T38" fmla="*/ 7 w 72"/>
              <a:gd name="T39" fmla="*/ 18 h 56"/>
              <a:gd name="T40" fmla="*/ 7 w 72"/>
              <a:gd name="T41" fmla="*/ 16 h 56"/>
              <a:gd name="T42" fmla="*/ 40 w 72"/>
              <a:gd name="T43" fmla="*/ 24 h 56"/>
              <a:gd name="T44" fmla="*/ 40 w 72"/>
              <a:gd name="T45" fmla="*/ 21 h 56"/>
              <a:gd name="T46" fmla="*/ 40 w 72"/>
              <a:gd name="T47" fmla="*/ 17 h 56"/>
              <a:gd name="T48" fmla="*/ 7 w 72"/>
              <a:gd name="T49" fmla="*/ 9 h 56"/>
              <a:gd name="T50" fmla="*/ 7 w 72"/>
              <a:gd name="T51" fmla="*/ 6 h 56"/>
              <a:gd name="T52" fmla="*/ 33 w 72"/>
              <a:gd name="T53" fmla="*/ 0 h 56"/>
              <a:gd name="T54" fmla="*/ 63 w 72"/>
              <a:gd name="T55" fmla="*/ 6 h 56"/>
              <a:gd name="T56" fmla="*/ 63 w 72"/>
              <a:gd name="T57" fmla="*/ 14 h 56"/>
              <a:gd name="T58" fmla="*/ 60 w 72"/>
              <a:gd name="T59" fmla="*/ 15 h 56"/>
              <a:gd name="T60" fmla="*/ 64 w 72"/>
              <a:gd name="T61" fmla="*/ 16 h 56"/>
              <a:gd name="T62" fmla="*/ 64 w 72"/>
              <a:gd name="T63" fmla="*/ 25 h 56"/>
              <a:gd name="T64" fmla="*/ 58 w 72"/>
              <a:gd name="T65" fmla="*/ 29 h 56"/>
              <a:gd name="T66" fmla="*/ 72 w 72"/>
              <a:gd name="T67" fmla="*/ 33 h 56"/>
              <a:gd name="T68" fmla="*/ 72 w 72"/>
              <a:gd name="T69" fmla="*/ 35 h 56"/>
              <a:gd name="T70" fmla="*/ 33 w 72"/>
              <a:gd name="T71" fmla="*/ 50 h 56"/>
              <a:gd name="T72" fmla="*/ 33 w 72"/>
              <a:gd name="T73" fmla="*/ 50 h 56"/>
              <a:gd name="T74" fmla="*/ 70 w 72"/>
              <a:gd name="T75" fmla="*/ 43 h 56"/>
              <a:gd name="T76" fmla="*/ 70 w 72"/>
              <a:gd name="T77" fmla="*/ 42 h 56"/>
              <a:gd name="T78" fmla="*/ 33 w 72"/>
              <a:gd name="T79" fmla="*/ 50 h 56"/>
              <a:gd name="T80" fmla="*/ 33 w 72"/>
              <a:gd name="T81" fmla="*/ 47 h 56"/>
              <a:gd name="T82" fmla="*/ 33 w 72"/>
              <a:gd name="T83" fmla="*/ 48 h 56"/>
              <a:gd name="T84" fmla="*/ 70 w 72"/>
              <a:gd name="T85" fmla="*/ 40 h 56"/>
              <a:gd name="T86" fmla="*/ 70 w 72"/>
              <a:gd name="T87" fmla="*/ 39 h 56"/>
              <a:gd name="T88" fmla="*/ 33 w 72"/>
              <a:gd name="T89" fmla="*/ 47 h 56"/>
              <a:gd name="T90" fmla="*/ 32 w 72"/>
              <a:gd name="T91" fmla="*/ 45 h 56"/>
              <a:gd name="T92" fmla="*/ 33 w 72"/>
              <a:gd name="T93" fmla="*/ 46 h 56"/>
              <a:gd name="T94" fmla="*/ 70 w 72"/>
              <a:gd name="T95" fmla="*/ 38 h 56"/>
              <a:gd name="T96" fmla="*/ 70 w 72"/>
              <a:gd name="T97" fmla="*/ 37 h 56"/>
              <a:gd name="T98" fmla="*/ 32 w 72"/>
              <a:gd name="T9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56">
                <a:moveTo>
                  <a:pt x="72" y="35"/>
                </a:moveTo>
                <a:cubicBezTo>
                  <a:pt x="31" y="43"/>
                  <a:pt x="31" y="43"/>
                  <a:pt x="31" y="43"/>
                </a:cubicBezTo>
                <a:cubicBezTo>
                  <a:pt x="30" y="47"/>
                  <a:pt x="30" y="50"/>
                  <a:pt x="31" y="53"/>
                </a:cubicBezTo>
                <a:cubicBezTo>
                  <a:pt x="71" y="44"/>
                  <a:pt x="71" y="44"/>
                  <a:pt x="71" y="44"/>
                </a:cubicBezTo>
                <a:cubicBezTo>
                  <a:pt x="72" y="47"/>
                  <a:pt x="72" y="47"/>
                  <a:pt x="72" y="47"/>
                </a:cubicBezTo>
                <a:cubicBezTo>
                  <a:pt x="30" y="56"/>
                  <a:pt x="30" y="56"/>
                  <a:pt x="30" y="56"/>
                </a:cubicBezTo>
                <a:cubicBezTo>
                  <a:pt x="29" y="56"/>
                  <a:pt x="29" y="56"/>
                  <a:pt x="29" y="56"/>
                </a:cubicBezTo>
                <a:cubicBezTo>
                  <a:pt x="2" y="39"/>
                  <a:pt x="2" y="39"/>
                  <a:pt x="2" y="39"/>
                </a:cubicBezTo>
                <a:cubicBezTo>
                  <a:pt x="1" y="36"/>
                  <a:pt x="0" y="32"/>
                  <a:pt x="2" y="29"/>
                </a:cubicBezTo>
                <a:cubicBezTo>
                  <a:pt x="5" y="28"/>
                  <a:pt x="5" y="28"/>
                  <a:pt x="5" y="28"/>
                </a:cubicBezTo>
                <a:cubicBezTo>
                  <a:pt x="5" y="29"/>
                  <a:pt x="5" y="29"/>
                  <a:pt x="5" y="29"/>
                </a:cubicBezTo>
                <a:cubicBezTo>
                  <a:pt x="40" y="37"/>
                  <a:pt x="40" y="37"/>
                  <a:pt x="40" y="37"/>
                </a:cubicBezTo>
                <a:cubicBezTo>
                  <a:pt x="40" y="36"/>
                  <a:pt x="40" y="34"/>
                  <a:pt x="40" y="33"/>
                </a:cubicBezTo>
                <a:cubicBezTo>
                  <a:pt x="40" y="32"/>
                  <a:pt x="40" y="30"/>
                  <a:pt x="40" y="29"/>
                </a:cubicBezTo>
                <a:cubicBezTo>
                  <a:pt x="5" y="22"/>
                  <a:pt x="5" y="22"/>
                  <a:pt x="5" y="22"/>
                </a:cubicBezTo>
                <a:cubicBezTo>
                  <a:pt x="5" y="19"/>
                  <a:pt x="5" y="19"/>
                  <a:pt x="5" y="19"/>
                </a:cubicBezTo>
                <a:cubicBezTo>
                  <a:pt x="5" y="19"/>
                  <a:pt x="5" y="19"/>
                  <a:pt x="5" y="19"/>
                </a:cubicBezTo>
                <a:cubicBezTo>
                  <a:pt x="5" y="19"/>
                  <a:pt x="5" y="19"/>
                  <a:pt x="5" y="19"/>
                </a:cubicBezTo>
                <a:cubicBezTo>
                  <a:pt x="5" y="19"/>
                  <a:pt x="5" y="19"/>
                  <a:pt x="5" y="19"/>
                </a:cubicBezTo>
                <a:cubicBezTo>
                  <a:pt x="7" y="18"/>
                  <a:pt x="7" y="18"/>
                  <a:pt x="7" y="18"/>
                </a:cubicBezTo>
                <a:cubicBezTo>
                  <a:pt x="7" y="16"/>
                  <a:pt x="7" y="16"/>
                  <a:pt x="7" y="16"/>
                </a:cubicBezTo>
                <a:cubicBezTo>
                  <a:pt x="40" y="24"/>
                  <a:pt x="40" y="24"/>
                  <a:pt x="40" y="24"/>
                </a:cubicBezTo>
                <a:cubicBezTo>
                  <a:pt x="40" y="23"/>
                  <a:pt x="40" y="22"/>
                  <a:pt x="40" y="21"/>
                </a:cubicBezTo>
                <a:cubicBezTo>
                  <a:pt x="40" y="19"/>
                  <a:pt x="40" y="18"/>
                  <a:pt x="40" y="17"/>
                </a:cubicBezTo>
                <a:cubicBezTo>
                  <a:pt x="7" y="9"/>
                  <a:pt x="7" y="9"/>
                  <a:pt x="7" y="9"/>
                </a:cubicBezTo>
                <a:cubicBezTo>
                  <a:pt x="7" y="6"/>
                  <a:pt x="7" y="6"/>
                  <a:pt x="7" y="6"/>
                </a:cubicBezTo>
                <a:cubicBezTo>
                  <a:pt x="33" y="0"/>
                  <a:pt x="33" y="0"/>
                  <a:pt x="33" y="0"/>
                </a:cubicBezTo>
                <a:cubicBezTo>
                  <a:pt x="63" y="6"/>
                  <a:pt x="63" y="6"/>
                  <a:pt x="63" y="6"/>
                </a:cubicBezTo>
                <a:cubicBezTo>
                  <a:pt x="64" y="9"/>
                  <a:pt x="64" y="11"/>
                  <a:pt x="63" y="14"/>
                </a:cubicBezTo>
                <a:cubicBezTo>
                  <a:pt x="60" y="15"/>
                  <a:pt x="60" y="15"/>
                  <a:pt x="60" y="15"/>
                </a:cubicBezTo>
                <a:cubicBezTo>
                  <a:pt x="64" y="16"/>
                  <a:pt x="64" y="16"/>
                  <a:pt x="64" y="16"/>
                </a:cubicBezTo>
                <a:cubicBezTo>
                  <a:pt x="66" y="19"/>
                  <a:pt x="66" y="22"/>
                  <a:pt x="64" y="25"/>
                </a:cubicBezTo>
                <a:cubicBezTo>
                  <a:pt x="58" y="29"/>
                  <a:pt x="58" y="29"/>
                  <a:pt x="58" y="29"/>
                </a:cubicBezTo>
                <a:cubicBezTo>
                  <a:pt x="72" y="33"/>
                  <a:pt x="72" y="33"/>
                  <a:pt x="72" y="33"/>
                </a:cubicBezTo>
                <a:cubicBezTo>
                  <a:pt x="72" y="35"/>
                  <a:pt x="72" y="35"/>
                  <a:pt x="72" y="35"/>
                </a:cubicBezTo>
                <a:close/>
                <a:moveTo>
                  <a:pt x="33" y="50"/>
                </a:moveTo>
                <a:cubicBezTo>
                  <a:pt x="33" y="50"/>
                  <a:pt x="33" y="50"/>
                  <a:pt x="33" y="50"/>
                </a:cubicBezTo>
                <a:cubicBezTo>
                  <a:pt x="70" y="43"/>
                  <a:pt x="70" y="43"/>
                  <a:pt x="70" y="43"/>
                </a:cubicBezTo>
                <a:cubicBezTo>
                  <a:pt x="70" y="42"/>
                  <a:pt x="70" y="42"/>
                  <a:pt x="70" y="42"/>
                </a:cubicBezTo>
                <a:cubicBezTo>
                  <a:pt x="33" y="50"/>
                  <a:pt x="33" y="50"/>
                  <a:pt x="33" y="50"/>
                </a:cubicBezTo>
                <a:close/>
                <a:moveTo>
                  <a:pt x="33" y="47"/>
                </a:moveTo>
                <a:cubicBezTo>
                  <a:pt x="33" y="48"/>
                  <a:pt x="33" y="48"/>
                  <a:pt x="33" y="48"/>
                </a:cubicBezTo>
                <a:cubicBezTo>
                  <a:pt x="70" y="40"/>
                  <a:pt x="70" y="40"/>
                  <a:pt x="70" y="40"/>
                </a:cubicBezTo>
                <a:cubicBezTo>
                  <a:pt x="70" y="39"/>
                  <a:pt x="70" y="39"/>
                  <a:pt x="70" y="39"/>
                </a:cubicBezTo>
                <a:cubicBezTo>
                  <a:pt x="33" y="47"/>
                  <a:pt x="33" y="47"/>
                  <a:pt x="33" y="47"/>
                </a:cubicBezTo>
                <a:close/>
                <a:moveTo>
                  <a:pt x="32" y="45"/>
                </a:moveTo>
                <a:cubicBezTo>
                  <a:pt x="33" y="46"/>
                  <a:pt x="33" y="46"/>
                  <a:pt x="33" y="46"/>
                </a:cubicBezTo>
                <a:cubicBezTo>
                  <a:pt x="70" y="38"/>
                  <a:pt x="70" y="38"/>
                  <a:pt x="70" y="38"/>
                </a:cubicBezTo>
                <a:cubicBezTo>
                  <a:pt x="70" y="37"/>
                  <a:pt x="70" y="37"/>
                  <a:pt x="70" y="37"/>
                </a:cubicBezTo>
                <a:lnTo>
                  <a:pt x="32" y="45"/>
                </a:lnTo>
                <a:close/>
              </a:path>
            </a:pathLst>
          </a:custGeom>
          <a:solidFill>
            <a:schemeClr val="bg1">
              <a:lumMod val="75000"/>
              <a:alpha val="43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Agency FB" panose="020B0503020202020204" pitchFamily="34" charset="0"/>
            </a:endParaRPr>
          </a:p>
        </p:txBody>
      </p:sp>
      <p:sp>
        <p:nvSpPr>
          <p:cNvPr id="8" name="矩形 7"/>
          <p:cNvSpPr/>
          <p:nvPr/>
        </p:nvSpPr>
        <p:spPr>
          <a:xfrm>
            <a:off x="8184368" y="3544693"/>
            <a:ext cx="4077122" cy="1323439"/>
          </a:xfrm>
          <a:prstGeom prst="rect">
            <a:avLst/>
          </a:prstGeom>
        </p:spPr>
        <p:txBody>
          <a:bodyPr wrap="square">
            <a:spAutoFit/>
          </a:bodyPr>
          <a:lstStyle/>
          <a:p>
            <a:r>
              <a:rPr lang="zh-CN" altLang="en-US" sz="2000" b="1" dirty="0">
                <a:latin typeface="Heiti SC Light" charset="-122"/>
                <a:ea typeface="Heiti SC Light" charset="-122"/>
                <a:cs typeface="Heiti SC Light" charset="-122"/>
              </a:rPr>
              <a:t>资本主义所有制是雇佣劳动赖于存在的基础，是资本与雇佣劳动之间剥削与被剥削关系的体现，这就是资本主义所有制的本质。</a:t>
            </a:r>
          </a:p>
        </p:txBody>
      </p:sp>
      <p:sp>
        <p:nvSpPr>
          <p:cNvPr id="42" name="五边形 41"/>
          <p:cNvSpPr/>
          <p:nvPr/>
        </p:nvSpPr>
        <p:spPr>
          <a:xfrm>
            <a:off x="0" y="0"/>
            <a:ext cx="3487661" cy="536028"/>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50000"/>
              </a:lnSpc>
              <a:buClr>
                <a:srgbClr val="6A1F5F"/>
              </a:buClr>
            </a:pPr>
            <a:r>
              <a:rPr kumimoji="1" lang="zh-CN" altLang="en-US" sz="3200" b="1">
                <a:latin typeface="Kaiti SC" charset="-122"/>
                <a:ea typeface="Kaiti SC" charset="-122"/>
                <a:cs typeface="Kaiti SC" charset="-122"/>
              </a:rPr>
              <a:t>资本主义所有制</a:t>
            </a:r>
            <a:endParaRPr kumimoji="1" lang="zh-CN" altLang="en-US" sz="3200" b="1" dirty="0">
              <a:latin typeface="Kaiti SC" charset="-122"/>
              <a:ea typeface="Kaiti SC" charset="-122"/>
              <a:cs typeface="Kaiti SC"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025" y="536028"/>
            <a:ext cx="5202763" cy="2819944"/>
          </a:xfrm>
          <a:prstGeom prst="rect">
            <a:avLst/>
          </a:prstGeom>
          <a:effectLst>
            <a:softEdge rad="584200"/>
          </a:effectLst>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1180" y="4092783"/>
            <a:ext cx="9029700" cy="2579070"/>
          </a:xfrm>
          <a:prstGeom prst="rect">
            <a:avLst/>
          </a:prstGeom>
          <a:effectLst>
            <a:softEdge rad="927100"/>
          </a:effectLst>
        </p:spPr>
      </p:pic>
    </p:spTree>
    <p:extLst>
      <p:ext uri="{BB962C8B-B14F-4D97-AF65-F5344CB8AC3E}">
        <p14:creationId xmlns:p14="http://schemas.microsoft.com/office/powerpoint/2010/main" val="1316573944"/>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8775865" cy="676894"/>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50000"/>
              </a:lnSpc>
              <a:buClr>
                <a:srgbClr val="6A1F5F"/>
              </a:buClr>
            </a:pPr>
            <a:endParaRPr kumimoji="1" lang="zh-CN" altLang="en-US" sz="3200" b="1" dirty="0">
              <a:latin typeface="Kaiti SC" charset="-122"/>
              <a:ea typeface="Kaiti SC" charset="-122"/>
              <a:cs typeface="Kaiti SC" charset="-122"/>
            </a:endParaRPr>
          </a:p>
        </p:txBody>
      </p:sp>
      <p:sp>
        <p:nvSpPr>
          <p:cNvPr id="10" name="矩形 9"/>
          <p:cNvSpPr/>
          <p:nvPr/>
        </p:nvSpPr>
        <p:spPr>
          <a:xfrm>
            <a:off x="71216" y="-77052"/>
            <a:ext cx="8609646" cy="830997"/>
          </a:xfrm>
          <a:prstGeom prst="rect">
            <a:avLst/>
          </a:prstGeom>
        </p:spPr>
        <p:txBody>
          <a:bodyPr wrap="square">
            <a:spAutoFit/>
          </a:bodyPr>
          <a:lstStyle/>
          <a:p>
            <a:pPr algn="just">
              <a:lnSpc>
                <a:spcPct val="150000"/>
              </a:lnSpc>
              <a:buClr>
                <a:srgbClr val="6A1F5F"/>
              </a:buClr>
            </a:pPr>
            <a:r>
              <a:rPr kumimoji="1" lang="zh-CN" altLang="en-US" sz="3200" b="1" dirty="0">
                <a:solidFill>
                  <a:schemeClr val="lt1"/>
                </a:solidFill>
                <a:latin typeface="Kaiti SC" charset="-122"/>
                <a:ea typeface="Kaiti SC" charset="-122"/>
                <a:cs typeface="Kaiti SC" charset="-122"/>
                <a:sym typeface="+mn-ea"/>
              </a:rPr>
              <a:t>生产剩余价值是资本主义生产方式的绝对规律</a:t>
            </a:r>
          </a:p>
        </p:txBody>
      </p:sp>
      <p:sp>
        <p:nvSpPr>
          <p:cNvPr id="12" name="椭圆 11"/>
          <p:cNvSpPr/>
          <p:nvPr/>
        </p:nvSpPr>
        <p:spPr>
          <a:xfrm>
            <a:off x="2363496" y="1673127"/>
            <a:ext cx="2397634" cy="1631665"/>
          </a:xfrm>
          <a:prstGeom prst="ellipse">
            <a:avLst/>
          </a:prstGeom>
          <a:solidFill>
            <a:srgbClr val="6A1F5F">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bg1"/>
                </a:solidFill>
                <a:latin typeface="Microsoft YaHei" charset="0"/>
                <a:ea typeface="Microsoft YaHei" charset="0"/>
                <a:cs typeface="Microsoft YaHei" charset="0"/>
              </a:rPr>
              <a:t>剩余价值</a:t>
            </a:r>
          </a:p>
          <a:p>
            <a:pPr algn="ctr"/>
            <a:r>
              <a:rPr kumimoji="1" lang="zh-CN" altLang="en-US" sz="2400" dirty="0">
                <a:solidFill>
                  <a:schemeClr val="bg1"/>
                </a:solidFill>
                <a:latin typeface="Microsoft YaHei" charset="0"/>
                <a:ea typeface="Microsoft YaHei" charset="0"/>
                <a:cs typeface="Microsoft YaHei" charset="0"/>
              </a:rPr>
              <a:t>出现前提</a:t>
            </a:r>
          </a:p>
        </p:txBody>
      </p:sp>
      <p:sp>
        <p:nvSpPr>
          <p:cNvPr id="13" name="圆角矩形 12"/>
          <p:cNvSpPr/>
          <p:nvPr/>
        </p:nvSpPr>
        <p:spPr>
          <a:xfrm>
            <a:off x="1071502" y="4042337"/>
            <a:ext cx="1960839" cy="1290918"/>
          </a:xfrm>
          <a:prstGeom prst="roundRect">
            <a:avLst/>
          </a:prstGeom>
          <a:solidFill>
            <a:srgbClr val="6A1F5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latin typeface="Microsoft YaHei" charset="0"/>
                <a:ea typeface="Microsoft YaHei" charset="0"/>
                <a:cs typeface="Microsoft YaHei" charset="0"/>
              </a:rPr>
              <a:t>劳动力成为商品</a:t>
            </a:r>
            <a:endParaRPr kumimoji="1" lang="zh-CN" altLang="en-US" dirty="0">
              <a:latin typeface="Microsoft YaHei" charset="0"/>
              <a:ea typeface="Microsoft YaHei" charset="0"/>
              <a:cs typeface="Microsoft YaHei" charset="0"/>
            </a:endParaRPr>
          </a:p>
        </p:txBody>
      </p:sp>
      <p:sp>
        <p:nvSpPr>
          <p:cNvPr id="14" name="圆角矩形 13"/>
          <p:cNvSpPr/>
          <p:nvPr/>
        </p:nvSpPr>
        <p:spPr>
          <a:xfrm>
            <a:off x="4467653" y="3987069"/>
            <a:ext cx="2145744" cy="1290918"/>
          </a:xfrm>
          <a:prstGeom prst="roundRect">
            <a:avLst/>
          </a:prstGeom>
          <a:solidFill>
            <a:srgbClr val="6A1F5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0"/>
                <a:ea typeface="Microsoft YaHei" charset="0"/>
                <a:cs typeface="Microsoft YaHei" charset="0"/>
              </a:rPr>
              <a:t>货币</a:t>
            </a:r>
            <a:r>
              <a:rPr kumimoji="1" lang="zh-CN" altLang="en-US">
                <a:latin typeface="Microsoft YaHei" charset="0"/>
                <a:ea typeface="Microsoft YaHei" charset="0"/>
                <a:cs typeface="Microsoft YaHei" charset="0"/>
              </a:rPr>
              <a:t>转化为资本</a:t>
            </a:r>
            <a:endParaRPr kumimoji="1" lang="zh-CN" altLang="en-US" dirty="0">
              <a:latin typeface="Microsoft YaHei" charset="0"/>
              <a:ea typeface="Microsoft YaHei" charset="0"/>
              <a:cs typeface="Microsoft YaHei" charset="0"/>
            </a:endParaRPr>
          </a:p>
        </p:txBody>
      </p:sp>
      <p:sp>
        <p:nvSpPr>
          <p:cNvPr id="15" name="下箭头 14"/>
          <p:cNvSpPr/>
          <p:nvPr/>
        </p:nvSpPr>
        <p:spPr>
          <a:xfrm rot="2288565">
            <a:off x="2053072" y="3019573"/>
            <a:ext cx="499461" cy="968188"/>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下箭头 15"/>
          <p:cNvSpPr/>
          <p:nvPr/>
        </p:nvSpPr>
        <p:spPr>
          <a:xfrm rot="19174902">
            <a:off x="4686963" y="2954676"/>
            <a:ext cx="499461" cy="1041762"/>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1701" y="753945"/>
            <a:ext cx="7367245" cy="4146668"/>
          </a:xfrm>
          <a:prstGeom prst="rect">
            <a:avLst/>
          </a:prstGeom>
          <a:effectLst>
            <a:softEdge rad="1270000"/>
          </a:effectLst>
        </p:spPr>
      </p:pic>
    </p:spTree>
    <p:extLst>
      <p:ext uri="{BB962C8B-B14F-4D97-AF65-F5344CB8AC3E}">
        <p14:creationId xmlns:p14="http://schemas.microsoft.com/office/powerpoint/2010/main" val="171202175"/>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59"/>
          <p:cNvGrpSpPr/>
          <p:nvPr/>
        </p:nvGrpSpPr>
        <p:grpSpPr>
          <a:xfrm>
            <a:off x="4842320" y="1165741"/>
            <a:ext cx="6816913" cy="3626317"/>
            <a:chOff x="1264428" y="1152525"/>
            <a:chExt cx="6847285" cy="2795588"/>
          </a:xfrm>
        </p:grpSpPr>
        <p:sp>
          <p:nvSpPr>
            <p:cNvPr id="13" name="圆角矩形 12"/>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4" name="圆角矩形 13"/>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17" name="矩形 16"/>
          <p:cNvSpPr/>
          <p:nvPr/>
        </p:nvSpPr>
        <p:spPr>
          <a:xfrm>
            <a:off x="5390177" y="1497469"/>
            <a:ext cx="4067005" cy="461665"/>
          </a:xfrm>
          <a:prstGeom prst="rect">
            <a:avLst/>
          </a:prstGeom>
        </p:spPr>
        <p:txBody>
          <a:bodyPr wrap="square">
            <a:spAutoFit/>
          </a:bodyPr>
          <a:lstStyle/>
          <a:p>
            <a:pPr algn="just">
              <a:buClr>
                <a:schemeClr val="bg2">
                  <a:lumMod val="25000"/>
                </a:schemeClr>
              </a:buClr>
            </a:pPr>
            <a:r>
              <a:rPr lang="zh-CN" altLang="en-US" sz="2400" b="1" cap="none" dirty="0">
                <a:solidFill>
                  <a:schemeClr val="bg2">
                    <a:lumMod val="25000"/>
                  </a:schemeClr>
                </a:solidFill>
                <a:latin typeface="Kaiti SC" charset="-122"/>
                <a:ea typeface="Kaiti SC" charset="-122"/>
                <a:cs typeface="Kaiti SC" charset="-122"/>
              </a:rPr>
              <a:t>劳动力成为商品的基本条件：</a:t>
            </a:r>
          </a:p>
        </p:txBody>
      </p:sp>
      <p:sp>
        <p:nvSpPr>
          <p:cNvPr id="10" name="五边形 9"/>
          <p:cNvSpPr/>
          <p:nvPr/>
        </p:nvSpPr>
        <p:spPr>
          <a:xfrm>
            <a:off x="0" y="0"/>
            <a:ext cx="6777318" cy="620110"/>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50000"/>
              </a:lnSpc>
              <a:buClr>
                <a:srgbClr val="6A1F5F"/>
              </a:buClr>
            </a:pPr>
            <a:r>
              <a:rPr kumimoji="1" lang="zh-CN" altLang="en-US" sz="3200" b="1" dirty="0">
                <a:latin typeface="Kaiti SC" charset="-122"/>
                <a:ea typeface="Kaiti SC" charset="-122"/>
                <a:cs typeface="Kaiti SC" charset="-122"/>
              </a:rPr>
              <a:t>劳动力成为商品与货币转化为资本</a:t>
            </a:r>
          </a:p>
        </p:txBody>
      </p:sp>
      <p:sp>
        <p:nvSpPr>
          <p:cNvPr id="2" name="椭圆 1"/>
          <p:cNvSpPr/>
          <p:nvPr/>
        </p:nvSpPr>
        <p:spPr>
          <a:xfrm>
            <a:off x="6260951" y="2210685"/>
            <a:ext cx="1410116" cy="487610"/>
          </a:xfrm>
          <a:prstGeom prst="ellipse">
            <a:avLst/>
          </a:prstGeom>
          <a:solidFill>
            <a:srgbClr val="6A1F5F">
              <a:alpha val="81000"/>
            </a:srgb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自由</a:t>
            </a:r>
          </a:p>
        </p:txBody>
      </p:sp>
      <p:sp>
        <p:nvSpPr>
          <p:cNvPr id="15" name="椭圆 14"/>
          <p:cNvSpPr/>
          <p:nvPr/>
        </p:nvSpPr>
        <p:spPr>
          <a:xfrm>
            <a:off x="8692179" y="2095556"/>
            <a:ext cx="2575551" cy="569029"/>
          </a:xfrm>
          <a:prstGeom prst="ellipse">
            <a:avLst/>
          </a:prstGeom>
          <a:solidFill>
            <a:srgbClr val="6A1F5F">
              <a:alpha val="81000"/>
            </a:srgb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一无所有</a:t>
            </a:r>
          </a:p>
        </p:txBody>
      </p:sp>
      <p:sp>
        <p:nvSpPr>
          <p:cNvPr id="20" name="文本框 19"/>
          <p:cNvSpPr txBox="1"/>
          <p:nvPr/>
        </p:nvSpPr>
        <p:spPr>
          <a:xfrm>
            <a:off x="5412903" y="2761330"/>
            <a:ext cx="6266180" cy="1526187"/>
          </a:xfrm>
          <a:prstGeom prst="rect">
            <a:avLst/>
          </a:prstGeom>
          <a:noFill/>
        </p:spPr>
        <p:txBody>
          <a:bodyPr wrap="square" rtlCol="0">
            <a:spAutoFit/>
          </a:bodyPr>
          <a:lstStyle/>
          <a:p>
            <a:pPr>
              <a:lnSpc>
                <a:spcPct val="150000"/>
              </a:lnSpc>
            </a:pPr>
            <a:r>
              <a:rPr lang="zh-CN" altLang="en-US" sz="1600" dirty="0">
                <a:latin typeface="Kaiti SC" charset="-122"/>
                <a:ea typeface="Kaiti SC" charset="-122"/>
                <a:cs typeface="Kaiti SC" charset="-122"/>
              </a:rPr>
              <a:t>劳动力价值包括三个部分：</a:t>
            </a:r>
          </a:p>
          <a:p>
            <a:pPr marL="342900" indent="-342900">
              <a:lnSpc>
                <a:spcPct val="150000"/>
              </a:lnSpc>
              <a:buClr>
                <a:srgbClr val="6A1F5F"/>
              </a:buClr>
              <a:buFont typeface="ZapfDingbatsITC" charset="0"/>
              <a:buChar char="✤"/>
            </a:pPr>
            <a:r>
              <a:rPr lang="zh-CN" altLang="en-US" sz="1600" dirty="0">
                <a:latin typeface="Kaiti SC" charset="-122"/>
                <a:ea typeface="Kaiti SC" charset="-122"/>
                <a:cs typeface="Kaiti SC" charset="-122"/>
              </a:rPr>
              <a:t>维持劳动者本人生存所必需的生活资料的价值</a:t>
            </a:r>
          </a:p>
          <a:p>
            <a:pPr marL="342900" indent="-342900">
              <a:lnSpc>
                <a:spcPct val="150000"/>
              </a:lnSpc>
              <a:buClr>
                <a:srgbClr val="6A1F5F"/>
              </a:buClr>
              <a:buFont typeface="ZapfDingbatsITC" charset="0"/>
              <a:buChar char="✤"/>
            </a:pPr>
            <a:r>
              <a:rPr lang="zh-CN" altLang="en-US" sz="1600" dirty="0">
                <a:latin typeface="Kaiti SC" charset="-122"/>
                <a:ea typeface="Kaiti SC" charset="-122"/>
                <a:cs typeface="Kaiti SC" charset="-122"/>
                <a:sym typeface="+mn-ea"/>
              </a:rPr>
              <a:t>维持劳动者家属的生存所必需的生活资料的价值</a:t>
            </a:r>
          </a:p>
          <a:p>
            <a:pPr marL="342900" indent="-342900">
              <a:lnSpc>
                <a:spcPct val="150000"/>
              </a:lnSpc>
              <a:buClr>
                <a:srgbClr val="6A1F5F"/>
              </a:buClr>
              <a:buFont typeface="ZapfDingbatsITC" charset="0"/>
              <a:buChar char="✤"/>
            </a:pPr>
            <a:r>
              <a:rPr lang="zh-CN" altLang="en-US" sz="1600" dirty="0">
                <a:latin typeface="Kaiti SC" charset="-122"/>
                <a:ea typeface="Kaiti SC" charset="-122"/>
                <a:cs typeface="Kaiti SC" charset="-122"/>
              </a:rPr>
              <a:t>劳动者接受教育和训练所支出的费用</a:t>
            </a:r>
          </a:p>
        </p:txBody>
      </p:sp>
      <p:sp>
        <p:nvSpPr>
          <p:cNvPr id="21" name="椭圆 20"/>
          <p:cNvSpPr/>
          <p:nvPr/>
        </p:nvSpPr>
        <p:spPr>
          <a:xfrm>
            <a:off x="1348452" y="1165741"/>
            <a:ext cx="2495705" cy="1305417"/>
          </a:xfrm>
          <a:prstGeom prst="ellipse">
            <a:avLst/>
          </a:prstGeom>
          <a:solidFill>
            <a:srgbClr val="6A1F5F">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Microsoft YaHei" charset="0"/>
                <a:ea typeface="Microsoft YaHei" charset="0"/>
                <a:cs typeface="Microsoft YaHei" charset="0"/>
              </a:rPr>
              <a:t>剩余价值</a:t>
            </a:r>
          </a:p>
          <a:p>
            <a:pPr algn="ctr"/>
            <a:r>
              <a:rPr kumimoji="1" lang="zh-CN" altLang="en-US" sz="2000" dirty="0">
                <a:solidFill>
                  <a:schemeClr val="bg1"/>
                </a:solidFill>
                <a:latin typeface="Microsoft YaHei" charset="0"/>
                <a:ea typeface="Microsoft YaHei" charset="0"/>
                <a:cs typeface="Microsoft YaHei" charset="0"/>
              </a:rPr>
              <a:t>出现前提</a:t>
            </a:r>
          </a:p>
        </p:txBody>
      </p:sp>
      <p:sp>
        <p:nvSpPr>
          <p:cNvPr id="22" name="圆角矩形 21"/>
          <p:cNvSpPr/>
          <p:nvPr/>
        </p:nvSpPr>
        <p:spPr>
          <a:xfrm>
            <a:off x="185003" y="3524424"/>
            <a:ext cx="1960839" cy="1290918"/>
          </a:xfrm>
          <a:prstGeom prst="roundRect">
            <a:avLst/>
          </a:prstGeom>
          <a:solidFill>
            <a:srgbClr val="6A1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bg1"/>
                </a:solidFill>
                <a:latin typeface="Microsoft YaHei" charset="0"/>
                <a:ea typeface="Microsoft YaHei" charset="0"/>
                <a:cs typeface="Microsoft YaHei" charset="0"/>
              </a:rPr>
              <a:t>劳动力成为商品</a:t>
            </a:r>
          </a:p>
        </p:txBody>
      </p:sp>
      <p:sp>
        <p:nvSpPr>
          <p:cNvPr id="23" name="圆角矩形 22"/>
          <p:cNvSpPr/>
          <p:nvPr/>
        </p:nvSpPr>
        <p:spPr>
          <a:xfrm>
            <a:off x="2421209" y="3501140"/>
            <a:ext cx="2145744" cy="1290918"/>
          </a:xfrm>
          <a:prstGeom prst="roundRect">
            <a:avLst/>
          </a:prstGeom>
          <a:solidFill>
            <a:srgbClr val="6A1F5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0"/>
                <a:ea typeface="Microsoft YaHei" charset="0"/>
                <a:cs typeface="Microsoft YaHei" charset="0"/>
              </a:rPr>
              <a:t>货币</a:t>
            </a:r>
            <a:r>
              <a:rPr kumimoji="1" lang="zh-CN" altLang="en-US">
                <a:latin typeface="Microsoft YaHei" charset="0"/>
                <a:ea typeface="Microsoft YaHei" charset="0"/>
                <a:cs typeface="Microsoft YaHei" charset="0"/>
              </a:rPr>
              <a:t>转化为资本</a:t>
            </a:r>
            <a:endParaRPr kumimoji="1" lang="zh-CN" altLang="en-US" dirty="0">
              <a:latin typeface="Microsoft YaHei" charset="0"/>
              <a:ea typeface="Microsoft YaHei" charset="0"/>
              <a:cs typeface="Microsoft YaHei" charset="0"/>
            </a:endParaRPr>
          </a:p>
        </p:txBody>
      </p:sp>
      <p:sp>
        <p:nvSpPr>
          <p:cNvPr id="24" name="下箭头 23"/>
          <p:cNvSpPr/>
          <p:nvPr/>
        </p:nvSpPr>
        <p:spPr>
          <a:xfrm rot="2288565">
            <a:off x="1180084" y="2505363"/>
            <a:ext cx="499461" cy="968188"/>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下箭头 24"/>
          <p:cNvSpPr/>
          <p:nvPr/>
        </p:nvSpPr>
        <p:spPr>
          <a:xfrm rot="20229034">
            <a:off x="3370127" y="2473966"/>
            <a:ext cx="499461" cy="968188"/>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a:off x="934420" y="5219462"/>
            <a:ext cx="10544808" cy="1200329"/>
          </a:xfrm>
          <a:prstGeom prst="rect">
            <a:avLst/>
          </a:prstGeom>
        </p:spPr>
        <p:txBody>
          <a:bodyPr wrap="square">
            <a:spAutoFit/>
          </a:bodyPr>
          <a:lstStyle/>
          <a:p>
            <a:pPr algn="just"/>
            <a:r>
              <a:rPr lang="zh-CN" altLang="en-US" sz="2000" b="1" dirty="0">
                <a:latin typeface="Heiti SC Light" charset="-122"/>
                <a:ea typeface="Heiti SC Light" charset="-122"/>
                <a:cs typeface="Heiti SC Light" charset="-122"/>
              </a:rPr>
              <a:t>         </a:t>
            </a:r>
            <a:r>
              <a:rPr lang="zh-CN" altLang="zh-CN" sz="2400" b="1" dirty="0">
                <a:latin typeface="Heiti SC Light" charset="-122"/>
                <a:ea typeface="Heiti SC Light" charset="-122"/>
                <a:cs typeface="Heiti SC Light" charset="-122"/>
              </a:rPr>
              <a:t>劳动力商品的使用价值的特殊性在于它是价值的源泉，并且是大于自身价值的价值的源泉。劳动力的使用能够为它的购买者创造剩余价值，这对剩余价值的生产具有决定性的意义。</a:t>
            </a:r>
          </a:p>
        </p:txBody>
      </p:sp>
    </p:spTree>
    <p:extLst>
      <p:ext uri="{BB962C8B-B14F-4D97-AF65-F5344CB8AC3E}">
        <p14:creationId xmlns:p14="http://schemas.microsoft.com/office/powerpoint/2010/main" val="1898216001"/>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五边形 9"/>
          <p:cNvSpPr/>
          <p:nvPr/>
        </p:nvSpPr>
        <p:spPr>
          <a:xfrm>
            <a:off x="0" y="0"/>
            <a:ext cx="6777318" cy="620110"/>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50000"/>
              </a:lnSpc>
              <a:buClr>
                <a:srgbClr val="6A1F5F"/>
              </a:buClr>
            </a:pPr>
            <a:r>
              <a:rPr kumimoji="1" lang="zh-CN" altLang="en-US" sz="3200" b="1" dirty="0">
                <a:latin typeface="Kaiti SC" charset="-122"/>
                <a:ea typeface="Kaiti SC" charset="-122"/>
                <a:cs typeface="Kaiti SC" charset="-122"/>
              </a:rPr>
              <a:t>劳动力成为商品与货币转化为资本</a:t>
            </a:r>
          </a:p>
        </p:txBody>
      </p:sp>
      <p:sp>
        <p:nvSpPr>
          <p:cNvPr id="21" name="椭圆 20"/>
          <p:cNvSpPr/>
          <p:nvPr/>
        </p:nvSpPr>
        <p:spPr>
          <a:xfrm>
            <a:off x="1348452" y="1165741"/>
            <a:ext cx="2495705" cy="1305417"/>
          </a:xfrm>
          <a:prstGeom prst="ellipse">
            <a:avLst/>
          </a:prstGeom>
          <a:solidFill>
            <a:srgbClr val="6A1F5F">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Microsoft YaHei" charset="0"/>
                <a:ea typeface="Microsoft YaHei" charset="0"/>
                <a:cs typeface="Microsoft YaHei" charset="0"/>
              </a:rPr>
              <a:t>剩余价值</a:t>
            </a:r>
          </a:p>
          <a:p>
            <a:pPr algn="ctr"/>
            <a:r>
              <a:rPr kumimoji="1" lang="zh-CN" altLang="en-US" sz="2000" dirty="0">
                <a:solidFill>
                  <a:schemeClr val="bg1"/>
                </a:solidFill>
                <a:latin typeface="Microsoft YaHei" charset="0"/>
                <a:ea typeface="Microsoft YaHei" charset="0"/>
                <a:cs typeface="Microsoft YaHei" charset="0"/>
              </a:rPr>
              <a:t>出现前提</a:t>
            </a:r>
          </a:p>
        </p:txBody>
      </p:sp>
      <p:sp>
        <p:nvSpPr>
          <p:cNvPr id="22" name="圆角矩形 21"/>
          <p:cNvSpPr/>
          <p:nvPr/>
        </p:nvSpPr>
        <p:spPr>
          <a:xfrm>
            <a:off x="185003" y="3524424"/>
            <a:ext cx="1960839" cy="1290918"/>
          </a:xfrm>
          <a:prstGeom prst="roundRect">
            <a:avLst/>
          </a:prstGeom>
          <a:solidFill>
            <a:srgbClr val="6A1F5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latin typeface="Microsoft YaHei" charset="0"/>
                <a:ea typeface="Microsoft YaHei" charset="0"/>
                <a:cs typeface="Microsoft YaHei" charset="0"/>
              </a:rPr>
              <a:t>劳动力成为商品</a:t>
            </a:r>
          </a:p>
        </p:txBody>
      </p:sp>
      <p:sp>
        <p:nvSpPr>
          <p:cNvPr id="23" name="圆角矩形 22"/>
          <p:cNvSpPr/>
          <p:nvPr/>
        </p:nvSpPr>
        <p:spPr>
          <a:xfrm>
            <a:off x="2421209" y="3501140"/>
            <a:ext cx="2145744" cy="1290918"/>
          </a:xfrm>
          <a:prstGeom prst="roundRect">
            <a:avLst/>
          </a:prstGeom>
          <a:solidFill>
            <a:srgbClr val="6A1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latin typeface="Microsoft YaHei" charset="0"/>
                <a:ea typeface="Microsoft YaHei" charset="0"/>
                <a:cs typeface="Microsoft YaHei" charset="0"/>
              </a:rPr>
              <a:t>货币转化为资本</a:t>
            </a:r>
          </a:p>
        </p:txBody>
      </p:sp>
      <p:sp>
        <p:nvSpPr>
          <p:cNvPr id="24" name="下箭头 23"/>
          <p:cNvSpPr/>
          <p:nvPr/>
        </p:nvSpPr>
        <p:spPr>
          <a:xfrm rot="2288565">
            <a:off x="1180084" y="2505363"/>
            <a:ext cx="499461" cy="968188"/>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下箭头 24"/>
          <p:cNvSpPr/>
          <p:nvPr/>
        </p:nvSpPr>
        <p:spPr>
          <a:xfrm rot="20229034">
            <a:off x="3370127" y="2473966"/>
            <a:ext cx="499461" cy="968188"/>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8" name="组合 59"/>
          <p:cNvGrpSpPr/>
          <p:nvPr/>
        </p:nvGrpSpPr>
        <p:grpSpPr>
          <a:xfrm>
            <a:off x="4999290" y="2001123"/>
            <a:ext cx="6307163" cy="2599451"/>
            <a:chOff x="973486" y="1152525"/>
            <a:chExt cx="7333767" cy="2795588"/>
          </a:xfrm>
        </p:grpSpPr>
        <p:sp>
          <p:nvSpPr>
            <p:cNvPr id="27" name="圆角矩形 26"/>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28" name="圆角矩形 27"/>
            <p:cNvSpPr/>
            <p:nvPr/>
          </p:nvSpPr>
          <p:spPr bwMode="auto">
            <a:xfrm>
              <a:off x="973486" y="1362076"/>
              <a:ext cx="7333767"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29" name="矩形 28"/>
          <p:cNvSpPr/>
          <p:nvPr/>
        </p:nvSpPr>
        <p:spPr>
          <a:xfrm>
            <a:off x="4452359" y="1918671"/>
            <a:ext cx="6541931" cy="1938992"/>
          </a:xfrm>
          <a:prstGeom prst="rect">
            <a:avLst/>
          </a:prstGeom>
        </p:spPr>
        <p:txBody>
          <a:bodyPr wrap="square">
            <a:spAutoFit/>
          </a:bodyPr>
          <a:lstStyle/>
          <a:p>
            <a:pPr>
              <a:lnSpc>
                <a:spcPct val="150000"/>
              </a:lnSpc>
              <a:buClr>
                <a:srgbClr val="6A1F5F"/>
              </a:buClr>
            </a:pPr>
            <a:r>
              <a:rPr lang="zh-CN" altLang="zh-CN" sz="2000" b="1" dirty="0">
                <a:latin typeface="Kaiti SC" charset="-122"/>
                <a:ea typeface="Kaiti SC" charset="-122"/>
                <a:cs typeface="Kaiti SC" charset="-122"/>
              </a:rPr>
              <a:t>货币转化为资本</a:t>
            </a:r>
          </a:p>
          <a:p>
            <a:pPr marL="342900" indent="-342900">
              <a:lnSpc>
                <a:spcPct val="150000"/>
              </a:lnSpc>
              <a:buClr>
                <a:srgbClr val="6A1F5F"/>
              </a:buClr>
              <a:buFont typeface="ZapfDingbatsITC" charset="0"/>
              <a:buChar char="✤"/>
            </a:pPr>
            <a:r>
              <a:rPr lang="zh-CN" altLang="zh-CN" sz="2000" b="1" dirty="0">
                <a:latin typeface="Kaiti SC" charset="-122"/>
                <a:ea typeface="Kaiti SC" charset="-122"/>
                <a:cs typeface="Kaiti SC" charset="-122"/>
              </a:rPr>
              <a:t>劳动力成为商品是货币转化为资本的准备。</a:t>
            </a:r>
          </a:p>
          <a:p>
            <a:pPr marL="342900" indent="-342900">
              <a:lnSpc>
                <a:spcPct val="150000"/>
              </a:lnSpc>
              <a:buClr>
                <a:srgbClr val="6A1F5F"/>
              </a:buClr>
              <a:buFont typeface="ZapfDingbatsITC" charset="0"/>
              <a:buChar char="✤"/>
            </a:pPr>
            <a:r>
              <a:rPr lang="zh-CN" altLang="zh-CN" sz="2000" b="1" dirty="0">
                <a:latin typeface="Kaiti SC" charset="-122"/>
                <a:ea typeface="Kaiti SC" charset="-122"/>
                <a:cs typeface="Kaiti SC" charset="-122"/>
              </a:rPr>
              <a:t>货币可以是资本，但货币本身并不一定就是资本。</a:t>
            </a:r>
          </a:p>
          <a:p>
            <a:pPr marL="342900" indent="-342900">
              <a:lnSpc>
                <a:spcPct val="150000"/>
              </a:lnSpc>
              <a:buClr>
                <a:srgbClr val="6A1F5F"/>
              </a:buClr>
              <a:buFont typeface="ZapfDingbatsITC" charset="0"/>
              <a:buChar char="✤"/>
            </a:pPr>
            <a:r>
              <a:rPr lang="zh-CN" altLang="zh-CN" sz="2000" b="1" dirty="0">
                <a:latin typeface="Kaiti SC" charset="-122"/>
                <a:ea typeface="Kaiti SC" charset="-122"/>
                <a:cs typeface="Kaiti SC" charset="-122"/>
              </a:rPr>
              <a:t>资本可以表现为货币，但并不一定都是用货币来表现。</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4310" y="3195530"/>
            <a:ext cx="6528759" cy="3412143"/>
          </a:xfrm>
          <a:prstGeom prst="rect">
            <a:avLst/>
          </a:prstGeom>
          <a:effectLst>
            <a:softEdge rad="1003300"/>
          </a:effectLst>
        </p:spPr>
      </p:pic>
      <p:sp>
        <p:nvSpPr>
          <p:cNvPr id="13" name="椭圆 12"/>
          <p:cNvSpPr/>
          <p:nvPr/>
        </p:nvSpPr>
        <p:spPr>
          <a:xfrm>
            <a:off x="9520518" y="4792058"/>
            <a:ext cx="1958710" cy="1318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FFFF00"/>
                </a:solidFill>
              </a:rPr>
              <a:t>资本拜物教</a:t>
            </a:r>
          </a:p>
        </p:txBody>
      </p:sp>
    </p:spTree>
    <p:extLst>
      <p:ext uri="{BB962C8B-B14F-4D97-AF65-F5344CB8AC3E}">
        <p14:creationId xmlns:p14="http://schemas.microsoft.com/office/powerpoint/2010/main" val="2075615238"/>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1 Rectángulo"/>
          <p:cNvSpPr/>
          <p:nvPr/>
        </p:nvSpPr>
        <p:spPr>
          <a:xfrm>
            <a:off x="4387932" y="1075613"/>
            <a:ext cx="1891864" cy="599069"/>
          </a:xfrm>
          <a:prstGeom prst="parallelogram">
            <a:avLst/>
          </a:prstGeom>
          <a:solidFill>
            <a:srgbClr val="7E487F">
              <a:alpha val="96000"/>
            </a:srgbClr>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anchor="ctr"/>
          <a:lstStyle/>
          <a:p>
            <a:pPr algn="ctr">
              <a:defRPr/>
            </a:pPr>
            <a:r>
              <a:rPr lang="zh-CN" altLang="en-US" sz="2400" b="1" dirty="0">
                <a:solidFill>
                  <a:schemeClr val="bg1"/>
                </a:solidFill>
                <a:latin typeface="Kaiti SC" charset="-122"/>
                <a:ea typeface="Kaiti SC" charset="-122"/>
                <a:cs typeface="Kaiti SC" charset="-122"/>
              </a:rPr>
              <a:t>剩余价值</a:t>
            </a:r>
            <a:endParaRPr lang="es-ES" sz="2400" b="1" dirty="0">
              <a:solidFill>
                <a:schemeClr val="bg1"/>
              </a:solidFill>
              <a:latin typeface="Kaiti SC" charset="-122"/>
              <a:ea typeface="Kaiti SC" charset="-122"/>
              <a:cs typeface="Kaiti SC" charset="-122"/>
            </a:endParaRPr>
          </a:p>
        </p:txBody>
      </p:sp>
      <p:sp>
        <p:nvSpPr>
          <p:cNvPr id="5" name="矩形 4"/>
          <p:cNvSpPr/>
          <p:nvPr/>
        </p:nvSpPr>
        <p:spPr>
          <a:xfrm flipV="1">
            <a:off x="4575326" y="1120495"/>
            <a:ext cx="6926316" cy="4965424"/>
          </a:xfrm>
          <a:prstGeom prst="rect">
            <a:avLst/>
          </a:prstGeom>
          <a:noFill/>
          <a:ln w="76200">
            <a:solidFill>
              <a:srgbClr val="7E487F">
                <a:alpha val="82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 name="矩形 6"/>
          <p:cNvSpPr/>
          <p:nvPr/>
        </p:nvSpPr>
        <p:spPr>
          <a:xfrm>
            <a:off x="4754329" y="1665188"/>
            <a:ext cx="6096000" cy="4247317"/>
          </a:xfrm>
          <a:prstGeom prst="rect">
            <a:avLst/>
          </a:prstGeom>
        </p:spPr>
        <p:txBody>
          <a:bodyPr>
            <a:spAutoFit/>
          </a:bodyPr>
          <a:lstStyle/>
          <a:p>
            <a:pPr marL="285750" indent="-285750" algn="just">
              <a:lnSpc>
                <a:spcPct val="150000"/>
              </a:lnSpc>
              <a:buClr>
                <a:srgbClr val="6A1F5F"/>
              </a:buClr>
              <a:buFont typeface="ZapfDingbatsITC" charset="0"/>
              <a:buChar char="➣"/>
            </a:pPr>
            <a:r>
              <a:rPr lang="zh-CN" altLang="en-US" dirty="0">
                <a:ln/>
                <a:effectLst>
                  <a:outerShdw blurRad="38100" dist="19050" dir="2700000" algn="tl" rotWithShape="0">
                    <a:schemeClr val="dk1">
                      <a:alpha val="40000"/>
                    </a:schemeClr>
                  </a:outerShdw>
                </a:effectLst>
              </a:rPr>
              <a:t>剩余价值是在资本主义的生产过程中生产出来的。资本主义的生产具有两重性：生产物质资料的劳动过程与剩余价值的生产过程。</a:t>
            </a:r>
          </a:p>
          <a:p>
            <a:pPr marL="285750" indent="-285750" algn="just">
              <a:lnSpc>
                <a:spcPct val="150000"/>
              </a:lnSpc>
              <a:buClr>
                <a:srgbClr val="6A1F5F"/>
              </a:buClr>
              <a:buFont typeface="ZapfDingbatsITC" charset="0"/>
              <a:buChar char="➣"/>
            </a:pPr>
            <a:r>
              <a:rPr lang="zh-CN" altLang="en-US" dirty="0">
                <a:ln/>
                <a:effectLst>
                  <a:outerShdw blurRad="38100" dist="19050" dir="2700000" algn="tl" rotWithShape="0">
                    <a:schemeClr val="dk1">
                      <a:alpha val="40000"/>
                    </a:schemeClr>
                  </a:outerShdw>
                </a:effectLst>
                <a:sym typeface="+mn-ea"/>
              </a:rPr>
              <a:t>生产剩余价值的两种基本方法：绝对剩余价值的生产和相对剩余价值的生产。</a:t>
            </a:r>
          </a:p>
          <a:p>
            <a:pPr marL="285750" indent="-285750" algn="just">
              <a:lnSpc>
                <a:spcPct val="150000"/>
              </a:lnSpc>
              <a:buClr>
                <a:srgbClr val="6A1F5F"/>
              </a:buClr>
              <a:buFont typeface="ZapfDingbatsITC" charset="0"/>
              <a:buChar char="➣"/>
            </a:pPr>
            <a:r>
              <a:rPr lang="zh-CN" altLang="en-US" dirty="0">
                <a:ln/>
                <a:effectLst>
                  <a:outerShdw blurRad="38100" dist="19050" dir="2700000" algn="tl" rotWithShape="0">
                    <a:schemeClr val="dk1">
                      <a:alpha val="40000"/>
                    </a:schemeClr>
                  </a:outerShdw>
                </a:effectLst>
                <a:sym typeface="+mn-ea"/>
              </a:rPr>
              <a:t>资本积累：把剩余价值转化为资本，或者说，剩余价值的资本化。</a:t>
            </a:r>
          </a:p>
          <a:p>
            <a:pPr marL="285750" indent="-285750" algn="just">
              <a:lnSpc>
                <a:spcPct val="150000"/>
              </a:lnSpc>
              <a:buClr>
                <a:srgbClr val="6A1F5F"/>
              </a:buClr>
              <a:buFont typeface="ZapfDingbatsITC" charset="0"/>
              <a:buChar char="➣"/>
            </a:pPr>
            <a:r>
              <a:rPr lang="zh-CN" altLang="en-US" dirty="0">
                <a:ln/>
                <a:effectLst>
                  <a:outerShdw blurRad="38100" dist="19050" dir="2700000" algn="tl" rotWithShape="0">
                    <a:schemeClr val="dk1">
                      <a:alpha val="40000"/>
                    </a:schemeClr>
                  </a:outerShdw>
                </a:effectLst>
                <a:sym typeface="+mn-ea"/>
              </a:rPr>
              <a:t>资本的循环周转与再生产</a:t>
            </a:r>
          </a:p>
          <a:p>
            <a:pPr marL="285750" indent="-285750" algn="just">
              <a:lnSpc>
                <a:spcPct val="150000"/>
              </a:lnSpc>
              <a:buClr>
                <a:srgbClr val="6A1F5F"/>
              </a:buClr>
              <a:buFont typeface="ZapfDingbatsITC" charset="0"/>
              <a:buChar char="➣"/>
            </a:pPr>
            <a:r>
              <a:rPr lang="zh-CN" altLang="en-US" dirty="0">
                <a:ln/>
                <a:effectLst>
                  <a:outerShdw blurRad="38100" dist="19050" dir="2700000" algn="tl" rotWithShape="0">
                    <a:schemeClr val="dk1">
                      <a:alpha val="40000"/>
                    </a:schemeClr>
                  </a:outerShdw>
                </a:effectLst>
                <a:sym typeface="+mn-ea"/>
              </a:rPr>
              <a:t>工资与剩余价值的分配</a:t>
            </a:r>
          </a:p>
          <a:p>
            <a:pPr marL="285750" indent="-285750" algn="just">
              <a:lnSpc>
                <a:spcPct val="150000"/>
              </a:lnSpc>
              <a:buClr>
                <a:srgbClr val="6A1F5F"/>
              </a:buClr>
              <a:buFont typeface="ZapfDingbatsITC" charset="0"/>
              <a:buChar char="➣"/>
            </a:pPr>
            <a:r>
              <a:rPr lang="zh-CN" altLang="en-US" dirty="0">
                <a:ln/>
                <a:effectLst>
                  <a:outerShdw blurRad="38100" dist="19050" dir="2700000" algn="tl" rotWithShape="0">
                    <a:schemeClr val="dk1">
                      <a:alpha val="40000"/>
                    </a:schemeClr>
                  </a:outerShdw>
                </a:effectLst>
                <a:sym typeface="+mn-ea"/>
              </a:rPr>
              <a:t>剩余价值理论的意义</a:t>
            </a:r>
            <a:endParaRPr lang="zh-CN" altLang="en-US" dirty="0">
              <a:ln/>
              <a:effectLst>
                <a:outerShdw blurRad="38100" dist="19050" dir="2700000" algn="tl" rotWithShape="0">
                  <a:schemeClr val="dk1">
                    <a:alpha val="40000"/>
                  </a:schemeClr>
                </a:outerShdw>
              </a:effectLst>
            </a:endParaRPr>
          </a:p>
        </p:txBody>
      </p:sp>
      <p:sp>
        <p:nvSpPr>
          <p:cNvPr id="9" name="五边形 8"/>
          <p:cNvSpPr/>
          <p:nvPr/>
        </p:nvSpPr>
        <p:spPr>
          <a:xfrm>
            <a:off x="0" y="0"/>
            <a:ext cx="8775865" cy="676894"/>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50000"/>
              </a:lnSpc>
              <a:buClr>
                <a:srgbClr val="6A1F5F"/>
              </a:buClr>
            </a:pPr>
            <a:endParaRPr kumimoji="1" lang="zh-CN" altLang="en-US" sz="3200" b="1" dirty="0">
              <a:latin typeface="Kaiti SC" charset="-122"/>
              <a:ea typeface="Kaiti SC" charset="-122"/>
              <a:cs typeface="Kaiti SC" charset="-122"/>
            </a:endParaRPr>
          </a:p>
        </p:txBody>
      </p:sp>
      <p:sp>
        <p:nvSpPr>
          <p:cNvPr id="10" name="矩形 9"/>
          <p:cNvSpPr/>
          <p:nvPr/>
        </p:nvSpPr>
        <p:spPr>
          <a:xfrm>
            <a:off x="71216" y="-77052"/>
            <a:ext cx="8609646" cy="830997"/>
          </a:xfrm>
          <a:prstGeom prst="rect">
            <a:avLst/>
          </a:prstGeom>
        </p:spPr>
        <p:txBody>
          <a:bodyPr wrap="square">
            <a:spAutoFit/>
          </a:bodyPr>
          <a:lstStyle/>
          <a:p>
            <a:pPr algn="just">
              <a:lnSpc>
                <a:spcPct val="150000"/>
              </a:lnSpc>
              <a:buClr>
                <a:srgbClr val="6A1F5F"/>
              </a:buClr>
            </a:pPr>
            <a:r>
              <a:rPr kumimoji="1" lang="zh-CN" altLang="en-US" sz="3200" b="1" dirty="0">
                <a:solidFill>
                  <a:schemeClr val="lt1"/>
                </a:solidFill>
                <a:latin typeface="Kaiti SC" charset="-122"/>
                <a:ea typeface="Kaiti SC" charset="-122"/>
                <a:cs typeface="Kaiti SC" charset="-122"/>
                <a:sym typeface="+mn-ea"/>
              </a:rPr>
              <a:t>生产剩余价值是资本主义生产方式的绝对规律</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 y="1091381"/>
            <a:ext cx="4289576" cy="2409057"/>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 y="3500437"/>
            <a:ext cx="4289576" cy="2614595"/>
          </a:xfrm>
          <a:prstGeom prst="rect">
            <a:avLst/>
          </a:prstGeom>
        </p:spPr>
      </p:pic>
    </p:spTree>
    <p:extLst>
      <p:ext uri="{BB962C8B-B14F-4D97-AF65-F5344CB8AC3E}">
        <p14:creationId xmlns:p14="http://schemas.microsoft.com/office/powerpoint/2010/main" val="147660560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8775865" cy="676894"/>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50000"/>
              </a:lnSpc>
              <a:buClr>
                <a:srgbClr val="6A1F5F"/>
              </a:buClr>
            </a:pPr>
            <a:endParaRPr kumimoji="1" lang="zh-CN" altLang="en-US" sz="3200" b="1" dirty="0">
              <a:latin typeface="Kaiti SC" charset="-122"/>
              <a:ea typeface="Kaiti SC" charset="-122"/>
              <a:cs typeface="Kaiti SC" charset="-122"/>
            </a:endParaRPr>
          </a:p>
        </p:txBody>
      </p:sp>
      <p:sp>
        <p:nvSpPr>
          <p:cNvPr id="10" name="矩形 9"/>
          <p:cNvSpPr/>
          <p:nvPr/>
        </p:nvSpPr>
        <p:spPr>
          <a:xfrm>
            <a:off x="71216" y="-77052"/>
            <a:ext cx="8609646" cy="830997"/>
          </a:xfrm>
          <a:prstGeom prst="rect">
            <a:avLst/>
          </a:prstGeom>
        </p:spPr>
        <p:txBody>
          <a:bodyPr wrap="square">
            <a:spAutoFit/>
          </a:bodyPr>
          <a:lstStyle/>
          <a:p>
            <a:pPr algn="just">
              <a:lnSpc>
                <a:spcPct val="150000"/>
              </a:lnSpc>
              <a:buClr>
                <a:srgbClr val="6A1F5F"/>
              </a:buClr>
            </a:pPr>
            <a:r>
              <a:rPr kumimoji="1" lang="zh-CN" altLang="en-US" sz="3200" b="1" dirty="0">
                <a:solidFill>
                  <a:schemeClr val="lt1"/>
                </a:solidFill>
                <a:latin typeface="Kaiti SC" charset="-122"/>
                <a:ea typeface="Kaiti SC" charset="-122"/>
                <a:cs typeface="Kaiti SC" charset="-122"/>
                <a:sym typeface="+mn-ea"/>
              </a:rPr>
              <a:t>生产剩余价值是资本主义生产方式的绝对规律</a:t>
            </a:r>
          </a:p>
        </p:txBody>
      </p:sp>
      <p:sp>
        <p:nvSpPr>
          <p:cNvPr id="27" name="矩形 26"/>
          <p:cNvSpPr>
            <a:spLocks noChangeArrowheads="1"/>
          </p:cNvSpPr>
          <p:nvPr/>
        </p:nvSpPr>
        <p:spPr bwMode="auto">
          <a:xfrm>
            <a:off x="-2173" y="1586088"/>
            <a:ext cx="12194173" cy="65744"/>
          </a:xfrm>
          <a:prstGeom prst="rect">
            <a:avLst/>
          </a:prstGeom>
          <a:solidFill>
            <a:srgbClr val="6A1F5F">
              <a:alpha val="67000"/>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sp>
        <p:nvSpPr>
          <p:cNvPr id="28" name="矩形 27"/>
          <p:cNvSpPr/>
          <p:nvPr/>
        </p:nvSpPr>
        <p:spPr>
          <a:xfrm>
            <a:off x="3889540" y="977709"/>
            <a:ext cx="4380434" cy="461665"/>
          </a:xfrm>
          <a:prstGeom prst="rect">
            <a:avLst/>
          </a:prstGeom>
        </p:spPr>
        <p:txBody>
          <a:bodyPr wrap="square">
            <a:spAutoFit/>
          </a:bodyPr>
          <a:lstStyle/>
          <a:p>
            <a:r>
              <a:rPr lang="zh-CN" altLang="en-US" sz="2400" b="1" dirty="0">
                <a:latin typeface="Heiti SC Light" charset="-122"/>
                <a:ea typeface="Heiti SC Light" charset="-122"/>
                <a:cs typeface="Heiti SC Light" charset="-122"/>
              </a:rPr>
              <a:t>资本主义生产方式的规律</a:t>
            </a:r>
            <a:endParaRPr lang="en-US" altLang="zh-CN" sz="2400" b="1" dirty="0">
              <a:latin typeface="Heiti SC Light" charset="-122"/>
              <a:ea typeface="Heiti SC Light" charset="-122"/>
              <a:cs typeface="Heiti SC Light" charset="-122"/>
            </a:endParaRPr>
          </a:p>
        </p:txBody>
      </p:sp>
      <p:sp>
        <p:nvSpPr>
          <p:cNvPr id="31" name="矩形 30"/>
          <p:cNvSpPr/>
          <p:nvPr/>
        </p:nvSpPr>
        <p:spPr>
          <a:xfrm>
            <a:off x="546265" y="1769004"/>
            <a:ext cx="4333238" cy="437043"/>
          </a:xfrm>
          <a:prstGeom prst="rect">
            <a:avLst/>
          </a:prstGeom>
        </p:spPr>
        <p:txBody>
          <a:bodyPr wrap="none">
            <a:spAutoFit/>
          </a:bodyPr>
          <a:lstStyle/>
          <a:p>
            <a:pPr>
              <a:lnSpc>
                <a:spcPct val="80000"/>
              </a:lnSpc>
              <a:buFontTx/>
              <a:buNone/>
            </a:pPr>
            <a:r>
              <a:rPr lang="zh-CN" altLang="zh-CN" sz="2800" dirty="0">
                <a:solidFill>
                  <a:srgbClr val="C00000"/>
                </a:solidFill>
                <a:latin typeface="Heiti SC Light" charset="-122"/>
                <a:ea typeface="Heiti SC Light" charset="-122"/>
                <a:cs typeface="Heiti SC Light" charset="-122"/>
              </a:rPr>
              <a:t>（1）资本主义的劳动过程</a:t>
            </a:r>
          </a:p>
        </p:txBody>
      </p:sp>
      <p:grpSp>
        <p:nvGrpSpPr>
          <p:cNvPr id="33" name="组合 59"/>
          <p:cNvGrpSpPr/>
          <p:nvPr/>
        </p:nvGrpSpPr>
        <p:grpSpPr>
          <a:xfrm>
            <a:off x="546265" y="2239421"/>
            <a:ext cx="6846588" cy="1956684"/>
            <a:chOff x="1264428" y="1152525"/>
            <a:chExt cx="6847285" cy="2795588"/>
          </a:xfrm>
        </p:grpSpPr>
        <p:sp>
          <p:nvSpPr>
            <p:cNvPr id="34" name="圆角矩形 33"/>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35" name="圆角矩形 34"/>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36" name="矩形 35"/>
          <p:cNvSpPr/>
          <p:nvPr/>
        </p:nvSpPr>
        <p:spPr>
          <a:xfrm>
            <a:off x="546265" y="2646254"/>
            <a:ext cx="6686550" cy="1372683"/>
          </a:xfrm>
          <a:prstGeom prst="rect">
            <a:avLst/>
          </a:prstGeom>
        </p:spPr>
        <p:txBody>
          <a:bodyPr wrap="square">
            <a:spAutoFit/>
          </a:bodyPr>
          <a:lstStyle/>
          <a:p>
            <a:pPr marL="800100" lvl="1" indent="-342900">
              <a:lnSpc>
                <a:spcPct val="80000"/>
              </a:lnSpc>
              <a:buClr>
                <a:srgbClr val="6A1F5F"/>
              </a:buClr>
              <a:buFont typeface="ZapfDingbatsITC" charset="0"/>
              <a:buChar char="➤"/>
            </a:pPr>
            <a:r>
              <a:rPr lang="zh-CN" altLang="zh-CN" sz="2000" dirty="0">
                <a:latin typeface="Heiti SC Light" charset="-122"/>
                <a:ea typeface="Heiti SC Light" charset="-122"/>
                <a:cs typeface="Heiti SC Light" charset="-122"/>
              </a:rPr>
              <a:t>购买10斤棉花</a:t>
            </a:r>
            <a:r>
              <a:rPr lang="zh-CN" altLang="en-US" sz="2000" dirty="0">
                <a:latin typeface="Heiti SC Light" charset="-122"/>
                <a:ea typeface="Heiti SC Light" charset="-122"/>
                <a:cs typeface="Heiti SC Light" charset="-122"/>
              </a:rPr>
              <a:t>，</a:t>
            </a:r>
            <a:r>
              <a:rPr lang="zh-CN" altLang="zh-CN" sz="2000" dirty="0">
                <a:latin typeface="Heiti SC Light" charset="-122"/>
                <a:ea typeface="Heiti SC Light" charset="-122"/>
                <a:cs typeface="Heiti SC Light" charset="-122"/>
              </a:rPr>
              <a:t>价值的货币表现为</a:t>
            </a:r>
            <a:r>
              <a:rPr lang="zh-CN" altLang="zh-CN" sz="2000" dirty="0">
                <a:solidFill>
                  <a:srgbClr val="6A1F5F"/>
                </a:solidFill>
                <a:latin typeface="Heiti SC Light" charset="-122"/>
                <a:ea typeface="Heiti SC Light" charset="-122"/>
                <a:cs typeface="Heiti SC Light" charset="-122"/>
              </a:rPr>
              <a:t>10元</a:t>
            </a:r>
            <a:endParaRPr lang="zh-CN" altLang="en-US" sz="2000" dirty="0">
              <a:solidFill>
                <a:srgbClr val="6A1F5F"/>
              </a:solidFill>
              <a:latin typeface="Heiti SC Light" charset="-122"/>
              <a:ea typeface="Heiti SC Light" charset="-122"/>
              <a:cs typeface="Heiti SC Light" charset="-122"/>
            </a:endParaRPr>
          </a:p>
          <a:p>
            <a:pPr marL="800100" lvl="1" indent="-342900">
              <a:lnSpc>
                <a:spcPct val="80000"/>
              </a:lnSpc>
              <a:buClr>
                <a:srgbClr val="6A1F5F"/>
              </a:buClr>
              <a:buFont typeface="ZapfDingbatsITC" charset="0"/>
              <a:buChar char="➤"/>
            </a:pPr>
            <a:r>
              <a:rPr lang="zh-CN" altLang="zh-CN" sz="2000" dirty="0">
                <a:latin typeface="Heiti SC Light" charset="-122"/>
                <a:ea typeface="Heiti SC Light" charset="-122"/>
                <a:cs typeface="Heiti SC Light" charset="-122"/>
              </a:rPr>
              <a:t>购买纱锭等其它劳动资料，货币表现为</a:t>
            </a:r>
            <a:r>
              <a:rPr lang="zh-CN" altLang="zh-CN" sz="2000" dirty="0">
                <a:solidFill>
                  <a:srgbClr val="6A1F5F"/>
                </a:solidFill>
                <a:latin typeface="Heiti SC Light" charset="-122"/>
                <a:ea typeface="Heiti SC Light" charset="-122"/>
                <a:cs typeface="Heiti SC Light" charset="-122"/>
              </a:rPr>
              <a:t>2元</a:t>
            </a:r>
            <a:endParaRPr lang="zh-CN" altLang="en-US" sz="2000" dirty="0">
              <a:solidFill>
                <a:srgbClr val="6A1F5F"/>
              </a:solidFill>
              <a:latin typeface="Heiti SC Light" charset="-122"/>
              <a:ea typeface="Heiti SC Light" charset="-122"/>
              <a:cs typeface="Heiti SC Light" charset="-122"/>
            </a:endParaRPr>
          </a:p>
          <a:p>
            <a:pPr marL="800100" lvl="1" indent="-342900">
              <a:lnSpc>
                <a:spcPct val="80000"/>
              </a:lnSpc>
              <a:buClr>
                <a:srgbClr val="6A1F5F"/>
              </a:buClr>
              <a:buFont typeface="ZapfDingbatsITC" charset="0"/>
              <a:buChar char="➤"/>
            </a:pPr>
            <a:r>
              <a:rPr lang="zh-CN" altLang="zh-CN" sz="2000" dirty="0">
                <a:latin typeface="Heiti SC Light" charset="-122"/>
                <a:ea typeface="Heiti SC Light" charset="-122"/>
                <a:cs typeface="Heiti SC Light" charset="-122"/>
              </a:rPr>
              <a:t>雇佣纺纱工人一天劳动力的价值，货币表现为</a:t>
            </a:r>
            <a:r>
              <a:rPr lang="zh-CN" altLang="zh-CN" sz="2000" dirty="0">
                <a:solidFill>
                  <a:srgbClr val="6A1F5F"/>
                </a:solidFill>
                <a:latin typeface="Heiti SC Light" charset="-122"/>
                <a:ea typeface="Heiti SC Light" charset="-122"/>
                <a:cs typeface="Heiti SC Light" charset="-122"/>
              </a:rPr>
              <a:t>3元</a:t>
            </a:r>
            <a:endParaRPr lang="zh-CN" altLang="en-US" sz="2000" dirty="0">
              <a:solidFill>
                <a:srgbClr val="6A1F5F"/>
              </a:solidFill>
              <a:latin typeface="Heiti SC Light" charset="-122"/>
              <a:ea typeface="Heiti SC Light" charset="-122"/>
              <a:cs typeface="Heiti SC Light" charset="-122"/>
            </a:endParaRPr>
          </a:p>
          <a:p>
            <a:pPr lvl="1">
              <a:lnSpc>
                <a:spcPct val="80000"/>
              </a:lnSpc>
              <a:buClr>
                <a:srgbClr val="6A1F5F"/>
              </a:buClr>
            </a:pPr>
            <a:endParaRPr lang="zh-CN" altLang="zh-CN" sz="2000" dirty="0">
              <a:latin typeface="Heiti SC Light" charset="-122"/>
              <a:ea typeface="Heiti SC Light" charset="-122"/>
              <a:cs typeface="Heiti SC Light" charset="-122"/>
            </a:endParaRPr>
          </a:p>
          <a:p>
            <a:pPr lvl="1">
              <a:lnSpc>
                <a:spcPct val="80000"/>
              </a:lnSpc>
              <a:buFontTx/>
              <a:buNone/>
            </a:pPr>
            <a:r>
              <a:rPr lang="zh-CN" altLang="zh-CN" sz="2400" dirty="0">
                <a:latin typeface="Heiti SC Light" charset="-122"/>
                <a:ea typeface="Heiti SC Light" charset="-122"/>
                <a:cs typeface="Heiti SC Light" charset="-122"/>
              </a:rPr>
              <a:t>在生产开始之前资本家共垫支了</a:t>
            </a:r>
            <a:r>
              <a:rPr lang="zh-CN" altLang="zh-CN" sz="2400" dirty="0">
                <a:solidFill>
                  <a:srgbClr val="6A1F5F"/>
                </a:solidFill>
                <a:latin typeface="Heiti SC Light" charset="-122"/>
                <a:ea typeface="Heiti SC Light" charset="-122"/>
                <a:cs typeface="Heiti SC Light" charset="-122"/>
              </a:rPr>
              <a:t>15元</a:t>
            </a:r>
          </a:p>
        </p:txBody>
      </p:sp>
      <p:grpSp>
        <p:nvGrpSpPr>
          <p:cNvPr id="37" name="组合 59"/>
          <p:cNvGrpSpPr/>
          <p:nvPr/>
        </p:nvGrpSpPr>
        <p:grpSpPr>
          <a:xfrm>
            <a:off x="2917223" y="3955734"/>
            <a:ext cx="8951259" cy="2419043"/>
            <a:chOff x="1264428" y="1152525"/>
            <a:chExt cx="6847285" cy="2795588"/>
          </a:xfrm>
        </p:grpSpPr>
        <p:sp>
          <p:nvSpPr>
            <p:cNvPr id="38" name="圆角矩形 37"/>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39" name="圆角矩形 38"/>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40" name="Rectangle 3"/>
          <p:cNvSpPr txBox="1">
            <a:spLocks noChangeArrowheads="1"/>
          </p:cNvSpPr>
          <p:nvPr/>
        </p:nvSpPr>
        <p:spPr>
          <a:xfrm>
            <a:off x="2917222" y="4052311"/>
            <a:ext cx="8746686" cy="18865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Tx/>
              <a:buNone/>
            </a:pPr>
            <a:r>
              <a:rPr lang="zh-CN" altLang="zh-CN" sz="2000" dirty="0">
                <a:latin typeface="Heiti SC Light" charset="-122"/>
                <a:ea typeface="Heiti SC Light" charset="-122"/>
                <a:cs typeface="Heiti SC Light" charset="-122"/>
              </a:rPr>
              <a:t>   </a:t>
            </a:r>
          </a:p>
          <a:p>
            <a:pPr marL="457200" lvl="1" indent="0">
              <a:lnSpc>
                <a:spcPct val="80000"/>
              </a:lnSpc>
              <a:buClr>
                <a:srgbClr val="6A1F5F"/>
              </a:buClr>
              <a:buNone/>
            </a:pPr>
            <a:r>
              <a:rPr lang="zh-CN" altLang="zh-CN" sz="2000" dirty="0">
                <a:latin typeface="Heiti SC Light" charset="-122"/>
                <a:ea typeface="Heiti SC Light" charset="-122"/>
                <a:cs typeface="Heiti SC Light" charset="-122"/>
              </a:rPr>
              <a:t>假定工人在6个小时内将10</a:t>
            </a:r>
            <a:r>
              <a:rPr lang="zh-CN" altLang="en-US" sz="2000" dirty="0">
                <a:latin typeface="Heiti SC Light" charset="-122"/>
                <a:ea typeface="Heiti SC Light" charset="-122"/>
                <a:cs typeface="Heiti SC Light" charset="-122"/>
              </a:rPr>
              <a:t>斤</a:t>
            </a:r>
            <a:r>
              <a:rPr lang="zh-CN" altLang="zh-CN" sz="2000" dirty="0">
                <a:latin typeface="Heiti SC Light" charset="-122"/>
                <a:ea typeface="Heiti SC Light" charset="-122"/>
                <a:cs typeface="Heiti SC Light" charset="-122"/>
              </a:rPr>
              <a:t>棉花纺成棉纱结果是：</a:t>
            </a:r>
          </a:p>
          <a:p>
            <a:pPr marL="800100" lvl="1" indent="-342900">
              <a:lnSpc>
                <a:spcPct val="80000"/>
              </a:lnSpc>
              <a:buClr>
                <a:srgbClr val="6A1F5F"/>
              </a:buClr>
              <a:buFont typeface="ZapfDingbatsITC" charset="0"/>
              <a:buChar char="➤"/>
            </a:pPr>
            <a:r>
              <a:rPr lang="zh-CN" altLang="zh-CN" sz="2000" dirty="0">
                <a:latin typeface="Heiti SC Light" charset="-122"/>
                <a:ea typeface="Heiti SC Light" charset="-122"/>
                <a:cs typeface="Heiti SC Light" charset="-122"/>
              </a:rPr>
              <a:t>棉纱的价值（就由棉花和纱锭等其它劳动资料转移来的旧价值</a:t>
            </a:r>
            <a:r>
              <a:rPr lang="zh-CN" altLang="en-US" sz="2000" dirty="0">
                <a:latin typeface="Heiti SC Light" charset="-122"/>
                <a:ea typeface="Heiti SC Light" charset="-122"/>
                <a:cs typeface="Heiti SC Light" charset="-122"/>
              </a:rPr>
              <a:t>）</a:t>
            </a:r>
            <a:r>
              <a:rPr lang="zh-CN" altLang="zh-CN" sz="2000" dirty="0">
                <a:solidFill>
                  <a:srgbClr val="6A1F5F"/>
                </a:solidFill>
                <a:latin typeface="Heiti SC Light" charset="-122"/>
                <a:ea typeface="Heiti SC Light" charset="-122"/>
                <a:cs typeface="Heiti SC Light" charset="-122"/>
              </a:rPr>
              <a:t>12元</a:t>
            </a:r>
          </a:p>
          <a:p>
            <a:pPr marL="800100" lvl="1" indent="-342900">
              <a:lnSpc>
                <a:spcPct val="80000"/>
              </a:lnSpc>
              <a:buClr>
                <a:srgbClr val="6A1F5F"/>
              </a:buClr>
              <a:buFont typeface="ZapfDingbatsITC" charset="0"/>
              <a:buChar char="➤"/>
            </a:pPr>
            <a:r>
              <a:rPr lang="zh-CN" altLang="zh-CN" sz="2000" dirty="0">
                <a:latin typeface="Heiti SC Light" charset="-122"/>
                <a:ea typeface="Heiti SC Light" charset="-122"/>
                <a:cs typeface="Heiti SC Light" charset="-122"/>
              </a:rPr>
              <a:t>工人在6个小时内又创造出了一个</a:t>
            </a:r>
            <a:r>
              <a:rPr lang="zh-CN" altLang="zh-CN" sz="2000" dirty="0">
                <a:solidFill>
                  <a:srgbClr val="6A1F5F"/>
                </a:solidFill>
                <a:latin typeface="Heiti SC Light" charset="-122"/>
                <a:ea typeface="Heiti SC Light" charset="-122"/>
                <a:cs typeface="Heiti SC Light" charset="-122"/>
              </a:rPr>
              <a:t>3元</a:t>
            </a:r>
            <a:endParaRPr lang="zh-CN" altLang="en-US" sz="2000" dirty="0">
              <a:solidFill>
                <a:srgbClr val="6A1F5F"/>
              </a:solidFill>
              <a:latin typeface="Heiti SC Light" charset="-122"/>
              <a:ea typeface="Heiti SC Light" charset="-122"/>
              <a:cs typeface="Heiti SC Light" charset="-122"/>
            </a:endParaRPr>
          </a:p>
          <a:p>
            <a:pPr marL="457200" lvl="1" indent="0">
              <a:lnSpc>
                <a:spcPct val="80000"/>
              </a:lnSpc>
              <a:buNone/>
            </a:pPr>
            <a:r>
              <a:rPr lang="zh-CN" altLang="en-US" dirty="0">
                <a:latin typeface="Heiti SC Light" charset="-122"/>
                <a:ea typeface="Heiti SC Light" charset="-122"/>
                <a:cs typeface="Heiti SC Light" charset="-122"/>
              </a:rPr>
              <a:t> </a:t>
            </a:r>
          </a:p>
          <a:p>
            <a:pPr marL="457200" lvl="1" indent="0">
              <a:lnSpc>
                <a:spcPct val="80000"/>
              </a:lnSpc>
              <a:buNone/>
            </a:pPr>
            <a:r>
              <a:rPr lang="zh-CN" altLang="zh-CN" dirty="0">
                <a:latin typeface="Heiti SC Light" charset="-122"/>
                <a:ea typeface="Heiti SC Light" charset="-122"/>
                <a:cs typeface="Heiti SC Light" charset="-122"/>
              </a:rPr>
              <a:t>棉纱的价值就是</a:t>
            </a:r>
            <a:r>
              <a:rPr lang="zh-CN" altLang="zh-CN" dirty="0">
                <a:solidFill>
                  <a:srgbClr val="6A1F5F"/>
                </a:solidFill>
                <a:latin typeface="Heiti SC Light" charset="-122"/>
                <a:ea typeface="Heiti SC Light" charset="-122"/>
                <a:cs typeface="Heiti SC Light" charset="-122"/>
              </a:rPr>
              <a:t>15元 </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2072" y="1895910"/>
            <a:ext cx="4157154" cy="2765988"/>
          </a:xfrm>
          <a:prstGeom prst="rect">
            <a:avLst/>
          </a:prstGeom>
          <a:effectLst>
            <a:softEdge rad="622300"/>
          </a:effectLst>
        </p:spPr>
      </p:pic>
    </p:spTree>
    <p:extLst>
      <p:ext uri="{BB962C8B-B14F-4D97-AF65-F5344CB8AC3E}">
        <p14:creationId xmlns:p14="http://schemas.microsoft.com/office/powerpoint/2010/main" val="1158289896"/>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8775865" cy="676894"/>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50000"/>
              </a:lnSpc>
              <a:buClr>
                <a:srgbClr val="6A1F5F"/>
              </a:buClr>
            </a:pPr>
            <a:endParaRPr kumimoji="1" lang="zh-CN" altLang="en-US" sz="3200" b="1" dirty="0">
              <a:latin typeface="Kaiti SC" charset="-122"/>
              <a:ea typeface="Kaiti SC" charset="-122"/>
              <a:cs typeface="Kaiti SC" charset="-122"/>
            </a:endParaRPr>
          </a:p>
        </p:txBody>
      </p:sp>
      <p:sp>
        <p:nvSpPr>
          <p:cNvPr id="3" name="矩形 2"/>
          <p:cNvSpPr/>
          <p:nvPr/>
        </p:nvSpPr>
        <p:spPr>
          <a:xfrm>
            <a:off x="71216" y="-77052"/>
            <a:ext cx="8609646" cy="830997"/>
          </a:xfrm>
          <a:prstGeom prst="rect">
            <a:avLst/>
          </a:prstGeom>
        </p:spPr>
        <p:txBody>
          <a:bodyPr wrap="square">
            <a:spAutoFit/>
          </a:bodyPr>
          <a:lstStyle/>
          <a:p>
            <a:pPr algn="just">
              <a:lnSpc>
                <a:spcPct val="150000"/>
              </a:lnSpc>
              <a:buClr>
                <a:srgbClr val="6A1F5F"/>
              </a:buClr>
            </a:pPr>
            <a:r>
              <a:rPr kumimoji="1" lang="zh-CN" altLang="en-US" sz="3200" b="1" dirty="0">
                <a:solidFill>
                  <a:schemeClr val="lt1"/>
                </a:solidFill>
                <a:latin typeface="Kaiti SC" charset="-122"/>
                <a:ea typeface="Kaiti SC" charset="-122"/>
                <a:cs typeface="Kaiti SC" charset="-122"/>
                <a:sym typeface="+mn-ea"/>
              </a:rPr>
              <a:t>生产剩余价值是资本主义生产方式的绝对规律</a:t>
            </a:r>
          </a:p>
        </p:txBody>
      </p:sp>
      <p:grpSp>
        <p:nvGrpSpPr>
          <p:cNvPr id="5" name="组合 59"/>
          <p:cNvGrpSpPr/>
          <p:nvPr/>
        </p:nvGrpSpPr>
        <p:grpSpPr>
          <a:xfrm>
            <a:off x="4852507" y="1028700"/>
            <a:ext cx="6991829" cy="3829050"/>
            <a:chOff x="1264428" y="1152525"/>
            <a:chExt cx="6847285" cy="2795588"/>
          </a:xfrm>
        </p:grpSpPr>
        <p:sp>
          <p:nvSpPr>
            <p:cNvPr id="6" name="圆角矩形 5"/>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7" name="圆角矩形 6"/>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8" name="矩形 7"/>
          <p:cNvSpPr/>
          <p:nvPr/>
        </p:nvSpPr>
        <p:spPr>
          <a:xfrm>
            <a:off x="5145396" y="1326496"/>
            <a:ext cx="6581775" cy="2985433"/>
          </a:xfrm>
          <a:prstGeom prst="rect">
            <a:avLst/>
          </a:prstGeom>
        </p:spPr>
        <p:txBody>
          <a:bodyPr wrap="square">
            <a:spAutoFit/>
          </a:bodyPr>
          <a:lstStyle/>
          <a:p>
            <a:r>
              <a:rPr lang="zh-CN" altLang="zh-CN" sz="2000" dirty="0">
                <a:latin typeface="Heiti SC Light" charset="-122"/>
                <a:ea typeface="Heiti SC Light" charset="-122"/>
                <a:cs typeface="Heiti SC Light" charset="-122"/>
              </a:rPr>
              <a:t>资本家</a:t>
            </a:r>
            <a:r>
              <a:rPr lang="zh-CN" altLang="en-US" sz="2000" dirty="0">
                <a:latin typeface="Heiti SC Light" charset="-122"/>
                <a:ea typeface="Heiti SC Light" charset="-122"/>
                <a:cs typeface="Heiti SC Light" charset="-122"/>
              </a:rPr>
              <a:t>剥削</a:t>
            </a:r>
            <a:r>
              <a:rPr lang="zh-CN" altLang="zh-CN" sz="2000" dirty="0">
                <a:latin typeface="Heiti SC Light" charset="-122"/>
                <a:ea typeface="Heiti SC Light" charset="-122"/>
                <a:cs typeface="Heiti SC Light" charset="-122"/>
              </a:rPr>
              <a:t>的秘密就在这里。</a:t>
            </a:r>
            <a:endParaRPr lang="zh-CN" altLang="en-US" sz="2000" dirty="0">
              <a:latin typeface="Heiti SC Light" charset="-122"/>
              <a:ea typeface="Heiti SC Light" charset="-122"/>
              <a:cs typeface="Heiti SC Light" charset="-122"/>
            </a:endParaRPr>
          </a:p>
          <a:p>
            <a:r>
              <a:rPr lang="zh-CN" altLang="zh-CN" sz="2000" dirty="0">
                <a:latin typeface="Heiti SC Light" charset="-122"/>
                <a:ea typeface="Heiti SC Light" charset="-122"/>
                <a:cs typeface="Heiti SC Light" charset="-122"/>
              </a:rPr>
              <a:t>假定劳动时间延长一倍由６小时增加到12小时</a:t>
            </a:r>
            <a:endParaRPr lang="zh-CN" altLang="en-US" sz="2000" dirty="0">
              <a:latin typeface="Heiti SC Light" charset="-122"/>
              <a:ea typeface="Heiti SC Light" charset="-122"/>
              <a:cs typeface="Heiti SC Light" charset="-122"/>
            </a:endParaRPr>
          </a:p>
          <a:p>
            <a:pPr marL="342900" indent="-342900">
              <a:buClr>
                <a:srgbClr val="6A1F5F"/>
              </a:buClr>
              <a:buFont typeface="ZapfDingbatsITC" charset="0"/>
              <a:buChar char="➤"/>
            </a:pPr>
            <a:r>
              <a:rPr lang="zh-CN" altLang="zh-CN" sz="2000" dirty="0">
                <a:latin typeface="Heiti SC Light" charset="-122"/>
                <a:ea typeface="Heiti SC Light" charset="-122"/>
                <a:cs typeface="Heiti SC Light" charset="-122"/>
              </a:rPr>
              <a:t>资本家雇佣纺纱工人一天劳动力的价值是３</a:t>
            </a:r>
            <a:endParaRPr lang="zh-CN" altLang="en-US" sz="2000" dirty="0">
              <a:latin typeface="Heiti SC Light" charset="-122"/>
              <a:ea typeface="Heiti SC Light" charset="-122"/>
              <a:cs typeface="Heiti SC Light" charset="-122"/>
            </a:endParaRPr>
          </a:p>
          <a:p>
            <a:pPr marL="342900" indent="-342900">
              <a:buClr>
                <a:srgbClr val="6A1F5F"/>
              </a:buClr>
              <a:buFont typeface="ZapfDingbatsITC" charset="0"/>
              <a:buChar char="➤"/>
            </a:pPr>
            <a:r>
              <a:rPr lang="zh-CN" altLang="zh-CN" sz="2000" dirty="0">
                <a:latin typeface="Heiti SC Light" charset="-122"/>
                <a:ea typeface="Heiti SC Light" charset="-122"/>
                <a:cs typeface="Heiti SC Light" charset="-122"/>
              </a:rPr>
              <a:t>购买20斤棉花</a:t>
            </a:r>
            <a:r>
              <a:rPr lang="zh-CN" altLang="en-US" sz="2000" dirty="0">
                <a:latin typeface="Heiti SC Light" charset="-122"/>
                <a:ea typeface="Heiti SC Light" charset="-122"/>
                <a:cs typeface="Heiti SC Light" charset="-122"/>
              </a:rPr>
              <a:t>，</a:t>
            </a:r>
            <a:r>
              <a:rPr lang="zh-CN" altLang="zh-CN" sz="2000" dirty="0">
                <a:latin typeface="Heiti SC Light" charset="-122"/>
                <a:ea typeface="Heiti SC Light" charset="-122"/>
                <a:cs typeface="Heiti SC Light" charset="-122"/>
              </a:rPr>
              <a:t>价值的货币表现为20</a:t>
            </a:r>
            <a:endParaRPr lang="zh-CN" altLang="en-US" sz="2000" dirty="0">
              <a:latin typeface="Heiti SC Light" charset="-122"/>
              <a:ea typeface="Heiti SC Light" charset="-122"/>
              <a:cs typeface="Heiti SC Light" charset="-122"/>
            </a:endParaRPr>
          </a:p>
          <a:p>
            <a:pPr marL="342900" indent="-342900">
              <a:buClr>
                <a:srgbClr val="6A1F5F"/>
              </a:buClr>
              <a:buFont typeface="ZapfDingbatsITC" charset="0"/>
              <a:buChar char="➤"/>
            </a:pPr>
            <a:r>
              <a:rPr lang="zh-CN" altLang="zh-CN" sz="2000" dirty="0">
                <a:latin typeface="Heiti SC Light" charset="-122"/>
                <a:ea typeface="Heiti SC Light" charset="-122"/>
                <a:cs typeface="Heiti SC Light" charset="-122"/>
              </a:rPr>
              <a:t>购买纱锭等其它劳动资料</a:t>
            </a:r>
            <a:r>
              <a:rPr lang="zh-CN" altLang="en-US" sz="2000" dirty="0">
                <a:latin typeface="Heiti SC Light" charset="-122"/>
                <a:ea typeface="Heiti SC Light" charset="-122"/>
                <a:cs typeface="Heiti SC Light" charset="-122"/>
              </a:rPr>
              <a:t>，</a:t>
            </a:r>
            <a:r>
              <a:rPr lang="zh-CN" altLang="zh-CN" sz="2000" dirty="0">
                <a:latin typeface="Heiti SC Light" charset="-122"/>
                <a:ea typeface="Heiti SC Light" charset="-122"/>
                <a:cs typeface="Heiti SC Light" charset="-122"/>
              </a:rPr>
              <a:t>货币表现为4</a:t>
            </a:r>
          </a:p>
          <a:p>
            <a:pPr algn="ctr"/>
            <a:r>
              <a:rPr lang="zh-CN" altLang="zh-CN" sz="2400" dirty="0">
                <a:solidFill>
                  <a:srgbClr val="C00000"/>
                </a:solidFill>
                <a:latin typeface="Heiti SC Light" charset="-122"/>
                <a:ea typeface="Heiti SC Light" charset="-122"/>
                <a:cs typeface="Heiti SC Light" charset="-122"/>
              </a:rPr>
              <a:t>初垫支27</a:t>
            </a:r>
            <a:endParaRPr lang="zh-CN" altLang="en-US" sz="2400" dirty="0">
              <a:solidFill>
                <a:srgbClr val="C00000"/>
              </a:solidFill>
              <a:latin typeface="Heiti SC Light" charset="-122"/>
              <a:ea typeface="Heiti SC Light" charset="-122"/>
              <a:cs typeface="Heiti SC Light" charset="-122"/>
            </a:endParaRPr>
          </a:p>
          <a:p>
            <a:pPr marL="342900" indent="-342900">
              <a:buClr>
                <a:srgbClr val="6A1F5F"/>
              </a:buClr>
              <a:buFont typeface="ZapfDingbatsITC" charset="0"/>
              <a:buChar char="➤"/>
            </a:pPr>
            <a:r>
              <a:rPr lang="zh-CN" altLang="zh-CN" sz="2000" dirty="0">
                <a:latin typeface="Heiti SC Light" charset="-122"/>
                <a:ea typeface="Heiti SC Light" charset="-122"/>
                <a:cs typeface="Heiti SC Light" charset="-122"/>
              </a:rPr>
              <a:t>工人12小时创造的新价值，货币表现为6元 </a:t>
            </a:r>
            <a:r>
              <a:rPr lang="zh-CN" altLang="en-US" sz="2000" dirty="0">
                <a:latin typeface="Heiti SC Light" charset="-122"/>
                <a:ea typeface="Heiti SC Light" charset="-122"/>
                <a:cs typeface="Heiti SC Light" charset="-122"/>
              </a:rPr>
              <a:t>，共</a:t>
            </a:r>
            <a:r>
              <a:rPr lang="zh-CN" altLang="zh-CN" sz="2000" dirty="0">
                <a:latin typeface="Heiti SC Light" charset="-122"/>
                <a:ea typeface="Heiti SC Light" charset="-122"/>
                <a:cs typeface="Heiti SC Light" charset="-122"/>
              </a:rPr>
              <a:t>30元</a:t>
            </a:r>
          </a:p>
          <a:p>
            <a:pPr algn="ctr"/>
            <a:endParaRPr lang="zh-CN" altLang="en-US" sz="2000" dirty="0">
              <a:latin typeface="Heiti SC Light" charset="-122"/>
              <a:ea typeface="Heiti SC Light" charset="-122"/>
              <a:cs typeface="Heiti SC Light" charset="-122"/>
            </a:endParaRPr>
          </a:p>
          <a:p>
            <a:pPr algn="ctr"/>
            <a:r>
              <a:rPr lang="zh-CN" altLang="zh-CN" sz="2000" dirty="0">
                <a:latin typeface="Heiti SC Light" charset="-122"/>
                <a:ea typeface="Heiti SC Light" charset="-122"/>
                <a:cs typeface="Heiti SC Light" charset="-122"/>
              </a:rPr>
              <a:t> </a:t>
            </a:r>
            <a:r>
              <a:rPr lang="zh-CN" altLang="zh-CN" sz="2400" dirty="0">
                <a:solidFill>
                  <a:srgbClr val="C00000"/>
                </a:solidFill>
                <a:latin typeface="Heiti SC Light" charset="-122"/>
                <a:ea typeface="Heiti SC Light" charset="-122"/>
                <a:cs typeface="Heiti SC Light" charset="-122"/>
              </a:rPr>
              <a:t>30元-27元=3元，多出来的3元就是剩余价值</a:t>
            </a:r>
          </a:p>
        </p:txBody>
      </p:sp>
      <p:sp>
        <p:nvSpPr>
          <p:cNvPr id="9" name="矩形 8"/>
          <p:cNvSpPr/>
          <p:nvPr/>
        </p:nvSpPr>
        <p:spPr>
          <a:xfrm>
            <a:off x="1017278" y="5132505"/>
            <a:ext cx="10827058" cy="1754326"/>
          </a:xfrm>
          <a:prstGeom prst="rect">
            <a:avLst/>
          </a:prstGeom>
        </p:spPr>
        <p:txBody>
          <a:bodyPr wrap="square">
            <a:spAutoFit/>
          </a:bodyPr>
          <a:lstStyle/>
          <a:p>
            <a:pPr>
              <a:lnSpc>
                <a:spcPct val="150000"/>
              </a:lnSpc>
            </a:pPr>
            <a:r>
              <a:rPr lang="zh-CN" altLang="zh-CN" sz="2400" dirty="0">
                <a:latin typeface="Heiti SC Light" charset="-122"/>
                <a:ea typeface="Heiti SC Light" charset="-122"/>
                <a:cs typeface="Heiti SC Light" charset="-122"/>
              </a:rPr>
              <a:t>价值增殖过程是超过一定点而延长了的价值形成过程。资本家把雇佣工人的劳动时间延长到补偿劳动力价值所需要的时间以上，就能够生产出剩余价值。</a:t>
            </a:r>
            <a:endParaRPr lang="en-US" altLang="zh-CN" sz="2400" dirty="0">
              <a:latin typeface="Heiti SC Light" charset="-122"/>
              <a:ea typeface="Heiti SC Light" charset="-122"/>
              <a:cs typeface="Heiti SC Light" charset="-122"/>
            </a:endParaRPr>
          </a:p>
          <a:p>
            <a:pPr>
              <a:lnSpc>
                <a:spcPct val="150000"/>
              </a:lnSpc>
            </a:pPr>
            <a:endParaRPr lang="zh-CN" altLang="en-US" sz="2400" dirty="0">
              <a:latin typeface="Heiti SC Light" charset="-122"/>
              <a:ea typeface="Heiti SC Light" charset="-122"/>
              <a:cs typeface="Heiti SC Light" charset="-122"/>
            </a:endParaRPr>
          </a:p>
        </p:txBody>
      </p:sp>
      <p:sp>
        <p:nvSpPr>
          <p:cNvPr id="10" name="矩形 9"/>
          <p:cNvSpPr/>
          <p:nvPr/>
        </p:nvSpPr>
        <p:spPr>
          <a:xfrm>
            <a:off x="426581" y="1083352"/>
            <a:ext cx="3695242" cy="486287"/>
          </a:xfrm>
          <a:prstGeom prst="rect">
            <a:avLst/>
          </a:prstGeom>
        </p:spPr>
        <p:txBody>
          <a:bodyPr wrap="none">
            <a:spAutoFit/>
          </a:bodyPr>
          <a:lstStyle/>
          <a:p>
            <a:pPr>
              <a:lnSpc>
                <a:spcPct val="80000"/>
              </a:lnSpc>
              <a:buFontTx/>
              <a:buNone/>
            </a:pPr>
            <a:r>
              <a:rPr lang="zh-CN" altLang="zh-CN" sz="3200" dirty="0">
                <a:solidFill>
                  <a:srgbClr val="C00000"/>
                </a:solidFill>
                <a:latin typeface="Heiti SC Light" charset="-122"/>
                <a:ea typeface="Heiti SC Light" charset="-122"/>
                <a:cs typeface="Heiti SC Light" charset="-122"/>
              </a:rPr>
              <a:t>（</a:t>
            </a:r>
            <a:r>
              <a:rPr lang="en-US" altLang="zh-CN" sz="3200" dirty="0">
                <a:solidFill>
                  <a:srgbClr val="C00000"/>
                </a:solidFill>
                <a:latin typeface="Heiti SC Light" charset="-122"/>
                <a:ea typeface="Heiti SC Light" charset="-122"/>
                <a:cs typeface="Heiti SC Light" charset="-122"/>
              </a:rPr>
              <a:t>2</a:t>
            </a:r>
            <a:r>
              <a:rPr lang="zh-CN" altLang="zh-CN" sz="3200" dirty="0">
                <a:solidFill>
                  <a:srgbClr val="C00000"/>
                </a:solidFill>
                <a:latin typeface="Heiti SC Light" charset="-122"/>
                <a:ea typeface="Heiti SC Light" charset="-122"/>
                <a:cs typeface="Heiti SC Light" charset="-122"/>
              </a:rPr>
              <a:t>）</a:t>
            </a:r>
            <a:r>
              <a:rPr lang="zh-CN" altLang="en-US" sz="3200" dirty="0">
                <a:solidFill>
                  <a:srgbClr val="C00000"/>
                </a:solidFill>
                <a:latin typeface="Heiti SC Light" charset="-122"/>
                <a:ea typeface="Heiti SC Light" charset="-122"/>
                <a:cs typeface="Heiti SC Light" charset="-122"/>
              </a:rPr>
              <a:t>价值增殖过程</a:t>
            </a:r>
            <a:endParaRPr lang="zh-CN" altLang="zh-CN" sz="3200" dirty="0">
              <a:solidFill>
                <a:srgbClr val="C00000"/>
              </a:solidFill>
              <a:latin typeface="Heiti SC Light" charset="-122"/>
              <a:ea typeface="Heiti SC Light" charset="-122"/>
              <a:cs typeface="Heiti SC Light"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582" y="1315717"/>
            <a:ext cx="4559824" cy="3542033"/>
          </a:xfrm>
          <a:prstGeom prst="rect">
            <a:avLst/>
          </a:prstGeom>
          <a:effectLst>
            <a:softEdge rad="800100"/>
          </a:effectLst>
        </p:spPr>
      </p:pic>
    </p:spTree>
    <p:extLst>
      <p:ext uri="{BB962C8B-B14F-4D97-AF65-F5344CB8AC3E}">
        <p14:creationId xmlns:p14="http://schemas.microsoft.com/office/powerpoint/2010/main" val="43081616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393382" y="0"/>
            <a:ext cx="2798618" cy="6858000"/>
          </a:xfrm>
          <a:prstGeom prst="rect">
            <a:avLst/>
          </a:prstGeom>
          <a:solidFill>
            <a:schemeClr val="bg1">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任意多边形 24"/>
          <p:cNvSpPr/>
          <p:nvPr/>
        </p:nvSpPr>
        <p:spPr>
          <a:xfrm rot="1177648" flipH="1" flipV="1">
            <a:off x="7511868" y="-452471"/>
            <a:ext cx="5526256" cy="8503707"/>
          </a:xfrm>
          <a:custGeom>
            <a:avLst/>
            <a:gdLst>
              <a:gd name="connsiteX0" fmla="*/ 5774280 w 5774280"/>
              <a:gd name="connsiteY0" fmla="*/ 7275353 h 8476540"/>
              <a:gd name="connsiteX1" fmla="*/ 2333635 w 5774280"/>
              <a:gd name="connsiteY1" fmla="*/ 8476540 h 8476540"/>
              <a:gd name="connsiteX2" fmla="*/ 2333635 w 5774280"/>
              <a:gd name="connsiteY2" fmla="*/ 1218479 h 8476540"/>
              <a:gd name="connsiteX3" fmla="*/ 5450 w 5774280"/>
              <a:gd name="connsiteY3" fmla="*/ 2031288 h 8476540"/>
              <a:gd name="connsiteX4" fmla="*/ 0 w 5774280"/>
              <a:gd name="connsiteY4" fmla="*/ 2015898 h 8476540"/>
              <a:gd name="connsiteX5" fmla="*/ 5774279 w 5774280"/>
              <a:gd name="connsiteY5" fmla="*/ 0 h 8476540"/>
              <a:gd name="connsiteX6" fmla="*/ 5774280 w 5774280"/>
              <a:gd name="connsiteY6" fmla="*/ 7275353 h 847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4280" h="8476540">
                <a:moveTo>
                  <a:pt x="5774280" y="7275353"/>
                </a:moveTo>
                <a:lnTo>
                  <a:pt x="2333635" y="8476540"/>
                </a:lnTo>
                <a:lnTo>
                  <a:pt x="2333635" y="1218479"/>
                </a:lnTo>
                <a:lnTo>
                  <a:pt x="5450" y="2031288"/>
                </a:lnTo>
                <a:lnTo>
                  <a:pt x="0" y="2015898"/>
                </a:lnTo>
                <a:lnTo>
                  <a:pt x="5774279" y="0"/>
                </a:lnTo>
                <a:lnTo>
                  <a:pt x="5774280" y="7275353"/>
                </a:lnTo>
                <a:close/>
              </a:path>
            </a:pathLst>
          </a:custGeom>
          <a:solidFill>
            <a:srgbClr val="7E487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1" name="椭圆 10"/>
          <p:cNvSpPr/>
          <p:nvPr/>
        </p:nvSpPr>
        <p:spPr>
          <a:xfrm>
            <a:off x="8921384" y="2874459"/>
            <a:ext cx="943996" cy="924923"/>
          </a:xfrm>
          <a:prstGeom prst="ellipse">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Freeform 23"/>
          <p:cNvSpPr>
            <a:spLocks noEditPoints="1"/>
          </p:cNvSpPr>
          <p:nvPr/>
        </p:nvSpPr>
        <p:spPr bwMode="auto">
          <a:xfrm rot="2266971">
            <a:off x="9168037" y="2954179"/>
            <a:ext cx="450690" cy="765480"/>
          </a:xfrm>
          <a:custGeom>
            <a:avLst/>
            <a:gdLst>
              <a:gd name="T0" fmla="*/ 311 w 386"/>
              <a:gd name="T1" fmla="*/ 518 h 558"/>
              <a:gd name="T2" fmla="*/ 283 w 386"/>
              <a:gd name="T3" fmla="*/ 447 h 558"/>
              <a:gd name="T4" fmla="*/ 320 w 386"/>
              <a:gd name="T5" fmla="*/ 275 h 558"/>
              <a:gd name="T6" fmla="*/ 386 w 386"/>
              <a:gd name="T7" fmla="*/ 355 h 558"/>
              <a:gd name="T8" fmla="*/ 311 w 386"/>
              <a:gd name="T9" fmla="*/ 518 h 558"/>
              <a:gd name="T10" fmla="*/ 129 w 386"/>
              <a:gd name="T11" fmla="*/ 479 h 558"/>
              <a:gd name="T12" fmla="*/ 84 w 386"/>
              <a:gd name="T13" fmla="*/ 278 h 558"/>
              <a:gd name="T14" fmla="*/ 92 w 386"/>
              <a:gd name="T15" fmla="*/ 207 h 558"/>
              <a:gd name="T16" fmla="*/ 294 w 386"/>
              <a:gd name="T17" fmla="*/ 207 h 558"/>
              <a:gd name="T18" fmla="*/ 301 w 386"/>
              <a:gd name="T19" fmla="*/ 278 h 558"/>
              <a:gd name="T20" fmla="*/ 257 w 386"/>
              <a:gd name="T21" fmla="*/ 479 h 558"/>
              <a:gd name="T22" fmla="*/ 129 w 386"/>
              <a:gd name="T23" fmla="*/ 479 h 558"/>
              <a:gd name="T24" fmla="*/ 193 w 386"/>
              <a:gd name="T25" fmla="*/ 239 h 558"/>
              <a:gd name="T26" fmla="*/ 152 w 386"/>
              <a:gd name="T27" fmla="*/ 280 h 558"/>
              <a:gd name="T28" fmla="*/ 193 w 386"/>
              <a:gd name="T29" fmla="*/ 321 h 558"/>
              <a:gd name="T30" fmla="*/ 234 w 386"/>
              <a:gd name="T31" fmla="*/ 280 h 558"/>
              <a:gd name="T32" fmla="*/ 193 w 386"/>
              <a:gd name="T33" fmla="*/ 239 h 558"/>
              <a:gd name="T34" fmla="*/ 184 w 386"/>
              <a:gd name="T35" fmla="*/ 56 h 558"/>
              <a:gd name="T36" fmla="*/ 184 w 386"/>
              <a:gd name="T37" fmla="*/ 0 h 558"/>
              <a:gd name="T38" fmla="*/ 200 w 386"/>
              <a:gd name="T39" fmla="*/ 0 h 558"/>
              <a:gd name="T40" fmla="*/ 200 w 386"/>
              <a:gd name="T41" fmla="*/ 54 h 558"/>
              <a:gd name="T42" fmla="*/ 290 w 386"/>
              <a:gd name="T43" fmla="*/ 191 h 558"/>
              <a:gd name="T44" fmla="*/ 96 w 386"/>
              <a:gd name="T45" fmla="*/ 191 h 558"/>
              <a:gd name="T46" fmla="*/ 184 w 386"/>
              <a:gd name="T47" fmla="*/ 56 h 558"/>
              <a:gd name="T48" fmla="*/ 75 w 386"/>
              <a:gd name="T49" fmla="*/ 518 h 558"/>
              <a:gd name="T50" fmla="*/ 0 w 386"/>
              <a:gd name="T51" fmla="*/ 355 h 558"/>
              <a:gd name="T52" fmla="*/ 66 w 386"/>
              <a:gd name="T53" fmla="*/ 275 h 558"/>
              <a:gd name="T54" fmla="*/ 103 w 386"/>
              <a:gd name="T55" fmla="*/ 447 h 558"/>
              <a:gd name="T56" fmla="*/ 75 w 386"/>
              <a:gd name="T57" fmla="*/ 518 h 558"/>
              <a:gd name="T58" fmla="*/ 220 w 386"/>
              <a:gd name="T59" fmla="*/ 527 h 558"/>
              <a:gd name="T60" fmla="*/ 207 w 386"/>
              <a:gd name="T61" fmla="*/ 513 h 558"/>
              <a:gd name="T62" fmla="*/ 192 w 386"/>
              <a:gd name="T63" fmla="*/ 558 h 558"/>
              <a:gd name="T64" fmla="*/ 175 w 386"/>
              <a:gd name="T65" fmla="*/ 513 h 558"/>
              <a:gd name="T66" fmla="*/ 164 w 386"/>
              <a:gd name="T67" fmla="*/ 537 h 558"/>
              <a:gd name="T68" fmla="*/ 147 w 386"/>
              <a:gd name="T69" fmla="*/ 495 h 558"/>
              <a:gd name="T70" fmla="*/ 239 w 386"/>
              <a:gd name="T71" fmla="*/ 495 h 558"/>
              <a:gd name="T72" fmla="*/ 220 w 386"/>
              <a:gd name="T73" fmla="*/ 527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6" h="558">
                <a:moveTo>
                  <a:pt x="311" y="518"/>
                </a:moveTo>
                <a:cubicBezTo>
                  <a:pt x="311" y="518"/>
                  <a:pt x="316" y="486"/>
                  <a:pt x="283" y="447"/>
                </a:cubicBezTo>
                <a:cubicBezTo>
                  <a:pt x="315" y="357"/>
                  <a:pt x="320" y="275"/>
                  <a:pt x="320" y="275"/>
                </a:cubicBezTo>
                <a:cubicBezTo>
                  <a:pt x="320" y="275"/>
                  <a:pt x="386" y="290"/>
                  <a:pt x="386" y="355"/>
                </a:cubicBezTo>
                <a:cubicBezTo>
                  <a:pt x="386" y="467"/>
                  <a:pt x="311" y="518"/>
                  <a:pt x="311" y="518"/>
                </a:cubicBezTo>
                <a:close/>
                <a:moveTo>
                  <a:pt x="129" y="479"/>
                </a:moveTo>
                <a:cubicBezTo>
                  <a:pt x="129" y="479"/>
                  <a:pt x="84" y="337"/>
                  <a:pt x="84" y="278"/>
                </a:cubicBezTo>
                <a:cubicBezTo>
                  <a:pt x="84" y="252"/>
                  <a:pt x="87" y="228"/>
                  <a:pt x="92" y="207"/>
                </a:cubicBezTo>
                <a:cubicBezTo>
                  <a:pt x="294" y="207"/>
                  <a:pt x="294" y="207"/>
                  <a:pt x="294" y="207"/>
                </a:cubicBezTo>
                <a:cubicBezTo>
                  <a:pt x="298" y="228"/>
                  <a:pt x="301" y="252"/>
                  <a:pt x="301" y="278"/>
                </a:cubicBezTo>
                <a:cubicBezTo>
                  <a:pt x="301" y="336"/>
                  <a:pt x="257" y="479"/>
                  <a:pt x="257" y="479"/>
                </a:cubicBezTo>
                <a:lnTo>
                  <a:pt x="129" y="479"/>
                </a:lnTo>
                <a:close/>
                <a:moveTo>
                  <a:pt x="193" y="239"/>
                </a:moveTo>
                <a:cubicBezTo>
                  <a:pt x="170" y="239"/>
                  <a:pt x="152" y="258"/>
                  <a:pt x="152" y="280"/>
                </a:cubicBezTo>
                <a:cubicBezTo>
                  <a:pt x="152" y="303"/>
                  <a:pt x="170" y="321"/>
                  <a:pt x="193" y="321"/>
                </a:cubicBezTo>
                <a:cubicBezTo>
                  <a:pt x="216" y="321"/>
                  <a:pt x="234" y="303"/>
                  <a:pt x="234" y="280"/>
                </a:cubicBezTo>
                <a:cubicBezTo>
                  <a:pt x="234" y="258"/>
                  <a:pt x="216" y="239"/>
                  <a:pt x="193" y="239"/>
                </a:cubicBezTo>
                <a:close/>
                <a:moveTo>
                  <a:pt x="184" y="56"/>
                </a:moveTo>
                <a:cubicBezTo>
                  <a:pt x="184" y="0"/>
                  <a:pt x="184" y="0"/>
                  <a:pt x="184" y="0"/>
                </a:cubicBezTo>
                <a:cubicBezTo>
                  <a:pt x="200" y="0"/>
                  <a:pt x="200" y="0"/>
                  <a:pt x="200" y="0"/>
                </a:cubicBezTo>
                <a:cubicBezTo>
                  <a:pt x="200" y="54"/>
                  <a:pt x="200" y="54"/>
                  <a:pt x="200" y="54"/>
                </a:cubicBezTo>
                <a:cubicBezTo>
                  <a:pt x="218" y="67"/>
                  <a:pt x="268" y="110"/>
                  <a:pt x="290" y="191"/>
                </a:cubicBezTo>
                <a:cubicBezTo>
                  <a:pt x="96" y="191"/>
                  <a:pt x="96" y="191"/>
                  <a:pt x="96" y="191"/>
                </a:cubicBezTo>
                <a:cubicBezTo>
                  <a:pt x="117" y="112"/>
                  <a:pt x="164" y="70"/>
                  <a:pt x="184" y="56"/>
                </a:cubicBezTo>
                <a:close/>
                <a:moveTo>
                  <a:pt x="75" y="518"/>
                </a:moveTo>
                <a:cubicBezTo>
                  <a:pt x="75" y="518"/>
                  <a:pt x="0" y="467"/>
                  <a:pt x="0" y="355"/>
                </a:cubicBezTo>
                <a:cubicBezTo>
                  <a:pt x="0" y="290"/>
                  <a:pt x="66" y="275"/>
                  <a:pt x="66" y="275"/>
                </a:cubicBezTo>
                <a:cubicBezTo>
                  <a:pt x="66" y="275"/>
                  <a:pt x="71" y="357"/>
                  <a:pt x="103" y="447"/>
                </a:cubicBezTo>
                <a:cubicBezTo>
                  <a:pt x="70" y="486"/>
                  <a:pt x="75" y="518"/>
                  <a:pt x="75" y="518"/>
                </a:cubicBezTo>
                <a:close/>
                <a:moveTo>
                  <a:pt x="220" y="527"/>
                </a:moveTo>
                <a:cubicBezTo>
                  <a:pt x="207" y="513"/>
                  <a:pt x="207" y="513"/>
                  <a:pt x="207" y="513"/>
                </a:cubicBezTo>
                <a:cubicBezTo>
                  <a:pt x="192" y="558"/>
                  <a:pt x="192" y="558"/>
                  <a:pt x="192" y="558"/>
                </a:cubicBezTo>
                <a:cubicBezTo>
                  <a:pt x="175" y="513"/>
                  <a:pt x="175" y="513"/>
                  <a:pt x="175" y="513"/>
                </a:cubicBezTo>
                <a:cubicBezTo>
                  <a:pt x="164" y="537"/>
                  <a:pt x="164" y="537"/>
                  <a:pt x="164" y="537"/>
                </a:cubicBezTo>
                <a:cubicBezTo>
                  <a:pt x="147" y="495"/>
                  <a:pt x="147" y="495"/>
                  <a:pt x="147" y="495"/>
                </a:cubicBezTo>
                <a:cubicBezTo>
                  <a:pt x="239" y="495"/>
                  <a:pt x="239" y="495"/>
                  <a:pt x="239" y="495"/>
                </a:cubicBezTo>
                <a:lnTo>
                  <a:pt x="220" y="527"/>
                </a:lnTo>
                <a:close/>
              </a:path>
            </a:pathLst>
          </a:custGeom>
          <a:solidFill>
            <a:schemeClr val="bg1"/>
          </a:solidFill>
          <a:ln>
            <a:noFill/>
          </a:ln>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350" b="0" i="0" u="none" strike="noStrike" kern="0" cap="none" spc="0" normalizeH="0" baseline="0" noProof="0" dirty="0">
                <a:ln>
                  <a:noFill/>
                </a:ln>
                <a:solidFill>
                  <a:srgbClr val="2E2E2E"/>
                </a:solidFill>
                <a:effectLst/>
                <a:uLnTx/>
                <a:uFillTx/>
                <a:latin typeface="Segoe UI Light 8"/>
                <a:ea typeface="Microsoft YaHei UI Light"/>
              </a:rPr>
              <a:t> </a:t>
            </a:r>
          </a:p>
        </p:txBody>
      </p:sp>
      <p:sp>
        <p:nvSpPr>
          <p:cNvPr id="13" name="任意多边形 28"/>
          <p:cNvSpPr/>
          <p:nvPr/>
        </p:nvSpPr>
        <p:spPr>
          <a:xfrm rot="2700000">
            <a:off x="239648" y="-29435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7E487F">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任意多边形 29"/>
          <p:cNvSpPr/>
          <p:nvPr/>
        </p:nvSpPr>
        <p:spPr>
          <a:xfrm rot="2700000">
            <a:off x="239647" y="-56176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直接连接符 11"/>
          <p:cNvSpPr>
            <a:spLocks noChangeShapeType="1"/>
          </p:cNvSpPr>
          <p:nvPr/>
        </p:nvSpPr>
        <p:spPr bwMode="auto">
          <a:xfrm flipV="1">
            <a:off x="0" y="2989826"/>
            <a:ext cx="5486400" cy="12404"/>
          </a:xfrm>
          <a:prstGeom prst="line">
            <a:avLst/>
          </a:prstGeom>
          <a:noFill/>
          <a:ln w="6350" cap="flat" cmpd="sng">
            <a:solidFill>
              <a:srgbClr val="681E5F"/>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 Box 3"/>
          <p:cNvSpPr>
            <a:spLocks noChangeArrowheads="1"/>
          </p:cNvSpPr>
          <p:nvPr/>
        </p:nvSpPr>
        <p:spPr bwMode="auto">
          <a:xfrm>
            <a:off x="5526958" y="1186362"/>
            <a:ext cx="3074929"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anchor="ctr">
            <a:spAutoFit/>
          </a:bodyPr>
          <a:lstStyle/>
          <a:p>
            <a:r>
              <a:rPr lang="en-US" sz="13800" dirty="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0</a:t>
            </a:r>
            <a:r>
              <a:rPr lang="en-US" altLang="zh-CN" sz="13800" dirty="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1</a:t>
            </a:r>
            <a:endParaRPr lang="zh-CN" altLang="en-US" sz="13800" b="1" dirty="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矩形 16"/>
          <p:cNvSpPr/>
          <p:nvPr/>
        </p:nvSpPr>
        <p:spPr>
          <a:xfrm>
            <a:off x="110194" y="2070839"/>
            <a:ext cx="5266011" cy="707886"/>
          </a:xfrm>
          <a:prstGeom prst="rect">
            <a:avLst/>
          </a:prstGeom>
          <a:noFill/>
        </p:spPr>
        <p:txBody>
          <a:bodyPr wrap="square">
            <a:spAutoFit/>
          </a:bodyPr>
          <a:lstStyle/>
          <a:p>
            <a:pPr algn="ctr"/>
            <a:r>
              <a:rPr lang="zh-CN" altLang="en-US" sz="4000" dirty="0">
                <a:solidFill>
                  <a:schemeClr val="bg2">
                    <a:lumMod val="25000"/>
                  </a:schemeClr>
                </a:solidFill>
                <a:latin typeface="Microsoft YaHei" charset="0"/>
                <a:ea typeface="Microsoft YaHei" charset="0"/>
                <a:cs typeface="Microsoft YaHei" charset="0"/>
                <a:sym typeface="Arial" panose="020B0604020202020204" pitchFamily="34" charset="0"/>
              </a:rPr>
              <a:t>商品经济和价值规律</a:t>
            </a:r>
          </a:p>
        </p:txBody>
      </p:sp>
      <p:grpSp>
        <p:nvGrpSpPr>
          <p:cNvPr id="18" name="组合 59"/>
          <p:cNvGrpSpPr/>
          <p:nvPr/>
        </p:nvGrpSpPr>
        <p:grpSpPr>
          <a:xfrm>
            <a:off x="309179" y="3251936"/>
            <a:ext cx="6201841" cy="2801223"/>
            <a:chOff x="1264428" y="1152525"/>
            <a:chExt cx="6847285" cy="2795588"/>
          </a:xfrm>
        </p:grpSpPr>
        <p:sp>
          <p:nvSpPr>
            <p:cNvPr id="19" name="圆角矩形 18"/>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20" name="圆角矩形 19"/>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21" name="文本框 20"/>
          <p:cNvSpPr txBox="1"/>
          <p:nvPr/>
        </p:nvSpPr>
        <p:spPr>
          <a:xfrm>
            <a:off x="575995" y="3498386"/>
            <a:ext cx="6106816" cy="2308324"/>
          </a:xfrm>
          <a:prstGeom prst="rect">
            <a:avLst/>
          </a:prstGeom>
          <a:noFill/>
        </p:spPr>
        <p:txBody>
          <a:bodyPr wrap="square" rtlCol="0">
            <a:spAutoFit/>
          </a:bodyPr>
          <a:lstStyle/>
          <a:p>
            <a:pPr marL="285750" indent="-285750">
              <a:lnSpc>
                <a:spcPct val="150000"/>
              </a:lnSpc>
              <a:buClr>
                <a:schemeClr val="tx1">
                  <a:lumMod val="95000"/>
                  <a:lumOff val="5000"/>
                </a:schemeClr>
              </a:buClr>
              <a:buFont typeface="HiraginoSans-W3" charset="-128"/>
              <a:buChar char="❖"/>
            </a:pPr>
            <a:r>
              <a:rPr kumimoji="1" lang="zh-CN" altLang="en-US" sz="2400" b="1" dirty="0">
                <a:latin typeface="Kaiti SC" charset="-122"/>
                <a:ea typeface="Kaiti SC" charset="-122"/>
                <a:cs typeface="Kaiti SC" charset="-122"/>
              </a:rPr>
              <a:t>商品经济的形成与发展</a:t>
            </a:r>
          </a:p>
          <a:p>
            <a:pPr marL="285750" indent="-285750">
              <a:lnSpc>
                <a:spcPct val="150000"/>
              </a:lnSpc>
              <a:buClr>
                <a:schemeClr val="tx1">
                  <a:lumMod val="95000"/>
                  <a:lumOff val="5000"/>
                </a:schemeClr>
              </a:buClr>
              <a:buFont typeface="HiraginoSans-W3" charset="-128"/>
              <a:buChar char="❖"/>
            </a:pPr>
            <a:r>
              <a:rPr kumimoji="1" lang="zh-CN" altLang="en-US" sz="2400" b="1" dirty="0">
                <a:latin typeface="Kaiti SC" charset="-122"/>
                <a:ea typeface="Kaiti SC" charset="-122"/>
                <a:cs typeface="Kaiti SC" charset="-122"/>
              </a:rPr>
              <a:t>价值规律及其作用</a:t>
            </a:r>
          </a:p>
          <a:p>
            <a:pPr marL="285750" indent="-285750">
              <a:lnSpc>
                <a:spcPct val="150000"/>
              </a:lnSpc>
              <a:buClr>
                <a:schemeClr val="tx1">
                  <a:lumMod val="95000"/>
                  <a:lumOff val="5000"/>
                </a:schemeClr>
              </a:buClr>
              <a:buFont typeface="HiraginoSans-W3" charset="-128"/>
              <a:buChar char="❖"/>
            </a:pPr>
            <a:r>
              <a:rPr kumimoji="1" lang="zh-CN" altLang="en-US" sz="2400" b="1" dirty="0">
                <a:latin typeface="Kaiti SC" charset="-122"/>
                <a:ea typeface="Kaiti SC" charset="-122"/>
                <a:cs typeface="Kaiti SC" charset="-122"/>
              </a:rPr>
              <a:t>以私有制为基础的商品经济的基本矛盾</a:t>
            </a:r>
          </a:p>
          <a:p>
            <a:pPr marL="285750" indent="-285750">
              <a:lnSpc>
                <a:spcPct val="150000"/>
              </a:lnSpc>
              <a:buClr>
                <a:schemeClr val="tx1">
                  <a:lumMod val="95000"/>
                  <a:lumOff val="5000"/>
                </a:schemeClr>
              </a:buClr>
              <a:buFont typeface="HiraginoSans-W3" charset="-128"/>
              <a:buChar char="❖"/>
            </a:pPr>
            <a:r>
              <a:rPr kumimoji="1" lang="zh-CN" altLang="en-US" sz="2400" b="1" dirty="0">
                <a:latin typeface="Kaiti SC" charset="-122"/>
                <a:ea typeface="Kaiti SC" charset="-122"/>
                <a:cs typeface="Kaiti SC" charset="-122"/>
              </a:rPr>
              <a:t>科学认识马克思劳动价值论</a:t>
            </a:r>
          </a:p>
        </p:txBody>
      </p:sp>
    </p:spTree>
    <p:extLst>
      <p:ext uri="{BB962C8B-B14F-4D97-AF65-F5344CB8AC3E}">
        <p14:creationId xmlns:p14="http://schemas.microsoft.com/office/powerpoint/2010/main" val="35010163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38200" y="785308"/>
            <a:ext cx="10515600" cy="5378824"/>
          </a:xfrm>
        </p:spPr>
        <p:txBody>
          <a:bodyPr/>
          <a:lstStyle/>
          <a:p>
            <a:r>
              <a:rPr lang="zh-CN" altLang="en-US" b="1" dirty="0">
                <a:solidFill>
                  <a:srgbClr val="FF0000"/>
                </a:solidFill>
              </a:rPr>
              <a:t>剩余价值是雇佣工人所创造的并被资本家无偿占有的超过劳动力价值的那部分价值。</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8775865" cy="676894"/>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50000"/>
              </a:lnSpc>
              <a:buClr>
                <a:srgbClr val="6A1F5F"/>
              </a:buClr>
            </a:pPr>
            <a:endParaRPr kumimoji="1" lang="zh-CN" altLang="en-US" sz="3200" b="1" dirty="0">
              <a:latin typeface="Kaiti SC" charset="-122"/>
              <a:ea typeface="Kaiti SC" charset="-122"/>
              <a:cs typeface="Kaiti SC" charset="-122"/>
            </a:endParaRPr>
          </a:p>
        </p:txBody>
      </p:sp>
      <p:sp>
        <p:nvSpPr>
          <p:cNvPr id="3" name="矩形 2"/>
          <p:cNvSpPr/>
          <p:nvPr/>
        </p:nvSpPr>
        <p:spPr>
          <a:xfrm>
            <a:off x="71216" y="-77052"/>
            <a:ext cx="8609646" cy="830997"/>
          </a:xfrm>
          <a:prstGeom prst="rect">
            <a:avLst/>
          </a:prstGeom>
        </p:spPr>
        <p:txBody>
          <a:bodyPr wrap="square">
            <a:spAutoFit/>
          </a:bodyPr>
          <a:lstStyle/>
          <a:p>
            <a:pPr algn="just">
              <a:lnSpc>
                <a:spcPct val="150000"/>
              </a:lnSpc>
              <a:buClr>
                <a:srgbClr val="6A1F5F"/>
              </a:buClr>
            </a:pPr>
            <a:r>
              <a:rPr kumimoji="1" lang="zh-CN" altLang="en-US" sz="3200" b="1" dirty="0">
                <a:solidFill>
                  <a:schemeClr val="lt1"/>
                </a:solidFill>
                <a:latin typeface="Kaiti SC" charset="-122"/>
                <a:ea typeface="Kaiti SC" charset="-122"/>
                <a:cs typeface="Kaiti SC" charset="-122"/>
                <a:sym typeface="+mn-ea"/>
              </a:rPr>
              <a:t>生产剩余价值是资本主义生产方式的绝对规律</a:t>
            </a:r>
          </a:p>
        </p:txBody>
      </p:sp>
      <p:sp>
        <p:nvSpPr>
          <p:cNvPr id="4" name="矩形 3"/>
          <p:cNvSpPr/>
          <p:nvPr/>
        </p:nvSpPr>
        <p:spPr>
          <a:xfrm>
            <a:off x="426581" y="1083352"/>
            <a:ext cx="5336717" cy="486287"/>
          </a:xfrm>
          <a:prstGeom prst="rect">
            <a:avLst/>
          </a:prstGeom>
        </p:spPr>
        <p:txBody>
          <a:bodyPr wrap="none">
            <a:spAutoFit/>
          </a:bodyPr>
          <a:lstStyle/>
          <a:p>
            <a:pPr>
              <a:lnSpc>
                <a:spcPct val="80000"/>
              </a:lnSpc>
              <a:buFontTx/>
              <a:buNone/>
            </a:pPr>
            <a:r>
              <a:rPr lang="zh-CN" altLang="zh-CN" sz="3200" dirty="0">
                <a:solidFill>
                  <a:srgbClr val="C00000"/>
                </a:solidFill>
                <a:latin typeface="Heiti SC Light" charset="-122"/>
                <a:ea typeface="Heiti SC Light" charset="-122"/>
                <a:cs typeface="Heiti SC Light" charset="-122"/>
              </a:rPr>
              <a:t>（</a:t>
            </a:r>
            <a:r>
              <a:rPr lang="en-US" altLang="zh-CN" sz="3200" dirty="0">
                <a:solidFill>
                  <a:srgbClr val="C00000"/>
                </a:solidFill>
                <a:latin typeface="Heiti SC Light" charset="-122"/>
                <a:ea typeface="Heiti SC Light" charset="-122"/>
                <a:cs typeface="Heiti SC Light" charset="-122"/>
              </a:rPr>
              <a:t>2</a:t>
            </a:r>
            <a:r>
              <a:rPr lang="zh-CN" altLang="zh-CN" sz="3200" dirty="0">
                <a:solidFill>
                  <a:srgbClr val="C00000"/>
                </a:solidFill>
                <a:latin typeface="Heiti SC Light" charset="-122"/>
                <a:ea typeface="Heiti SC Light" charset="-122"/>
                <a:cs typeface="Heiti SC Light" charset="-122"/>
              </a:rPr>
              <a:t>）</a:t>
            </a:r>
            <a:r>
              <a:rPr lang="zh-CN" altLang="en-US" sz="3200" dirty="0">
                <a:solidFill>
                  <a:srgbClr val="C00000"/>
                </a:solidFill>
                <a:latin typeface="Heiti SC Light" charset="-122"/>
                <a:ea typeface="Heiti SC Light" charset="-122"/>
                <a:cs typeface="Heiti SC Light" charset="-122"/>
              </a:rPr>
              <a:t>可变资本与不可变资本</a:t>
            </a:r>
            <a:endParaRPr lang="zh-CN" altLang="zh-CN" sz="3200" dirty="0">
              <a:solidFill>
                <a:srgbClr val="C00000"/>
              </a:solidFill>
              <a:latin typeface="Heiti SC Light" charset="-122"/>
              <a:ea typeface="Heiti SC Light" charset="-122"/>
              <a:cs typeface="Heiti SC Light" charset="-122"/>
            </a:endParaRPr>
          </a:p>
        </p:txBody>
      </p:sp>
      <p:grpSp>
        <p:nvGrpSpPr>
          <p:cNvPr id="5" name="组合 59"/>
          <p:cNvGrpSpPr/>
          <p:nvPr/>
        </p:nvGrpSpPr>
        <p:grpSpPr>
          <a:xfrm>
            <a:off x="5314950" y="1569639"/>
            <a:ext cx="6129337" cy="3388124"/>
            <a:chOff x="1264428" y="1152525"/>
            <a:chExt cx="6847285" cy="2795588"/>
          </a:xfrm>
        </p:grpSpPr>
        <p:sp>
          <p:nvSpPr>
            <p:cNvPr id="6" name="圆角矩形 5"/>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7" name="圆角矩形 6"/>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8" name="矩形 7"/>
          <p:cNvSpPr/>
          <p:nvPr/>
        </p:nvSpPr>
        <p:spPr>
          <a:xfrm>
            <a:off x="5707610" y="1866933"/>
            <a:ext cx="5344015" cy="2554545"/>
          </a:xfrm>
          <a:prstGeom prst="rect">
            <a:avLst/>
          </a:prstGeom>
        </p:spPr>
        <p:txBody>
          <a:bodyPr wrap="square">
            <a:spAutoFit/>
          </a:bodyPr>
          <a:lstStyle/>
          <a:p>
            <a:pPr algn="just"/>
            <a:r>
              <a:rPr lang="zh-CN" altLang="zh-CN" sz="2000" dirty="0">
                <a:latin typeface="Heiti SC Light" charset="-122"/>
                <a:ea typeface="Heiti SC Light" charset="-122"/>
                <a:cs typeface="Heiti SC Light" charset="-122"/>
              </a:rPr>
              <a:t>依据生产资料和劳动力在剩余价值生产中的不同作用，生产资本划分为不变资本和可变资本</a:t>
            </a:r>
            <a:r>
              <a:rPr lang="zh-CN" altLang="en-US" sz="2000" dirty="0">
                <a:latin typeface="Heiti SC Light" charset="-122"/>
                <a:ea typeface="Heiti SC Light" charset="-122"/>
                <a:cs typeface="Heiti SC Light" charset="-122"/>
              </a:rPr>
              <a:t>。</a:t>
            </a:r>
            <a:endParaRPr lang="zh-CN" altLang="zh-CN" sz="2000" dirty="0">
              <a:latin typeface="Heiti SC Light" charset="-122"/>
              <a:ea typeface="Heiti SC Light" charset="-122"/>
              <a:cs typeface="Heiti SC Light" charset="-122"/>
            </a:endParaRPr>
          </a:p>
          <a:p>
            <a:pPr marL="342900" indent="-342900" algn="just">
              <a:buClr>
                <a:srgbClr val="6A1F5F"/>
              </a:buClr>
              <a:buFont typeface="HiraginoSans-W3" charset="-128"/>
              <a:buChar char="❖"/>
            </a:pPr>
            <a:r>
              <a:rPr lang="zh-CN" altLang="zh-CN" sz="2000" dirty="0">
                <a:latin typeface="Heiti SC Light" charset="-122"/>
                <a:ea typeface="Heiti SC Light" charset="-122"/>
                <a:cs typeface="Heiti SC Light" charset="-122"/>
              </a:rPr>
              <a:t>不变资本c是以生产资料形式存在的那部分资本，在剩余价值生产中，不发生价值量的变化。</a:t>
            </a:r>
            <a:endParaRPr lang="zh-CN" altLang="en-US" sz="2000" dirty="0">
              <a:latin typeface="Heiti SC Light" charset="-122"/>
              <a:ea typeface="Heiti SC Light" charset="-122"/>
              <a:cs typeface="Heiti SC Light" charset="-122"/>
            </a:endParaRPr>
          </a:p>
          <a:p>
            <a:pPr marL="342900" indent="-342900" algn="just">
              <a:buClr>
                <a:srgbClr val="6A1F5F"/>
              </a:buClr>
              <a:buFont typeface="HiraginoSans-W3" charset="-128"/>
              <a:buChar char="❖"/>
            </a:pPr>
            <a:r>
              <a:rPr lang="zh-CN" altLang="zh-CN" sz="2000" dirty="0">
                <a:latin typeface="Heiti SC Light" charset="-122"/>
                <a:ea typeface="Heiti SC Light" charset="-122"/>
                <a:cs typeface="Heiti SC Light" charset="-122"/>
              </a:rPr>
              <a:t>可变资本v是以劳动力的形式存在的资本，在剩余价值生产中，劳动创造的新价值大于劳动力的价值，产生了剩余价值。</a:t>
            </a:r>
          </a:p>
        </p:txBody>
      </p:sp>
      <p:sp>
        <p:nvSpPr>
          <p:cNvPr id="9" name="矩形 8"/>
          <p:cNvSpPr/>
          <p:nvPr/>
        </p:nvSpPr>
        <p:spPr>
          <a:xfrm>
            <a:off x="727998" y="5211729"/>
            <a:ext cx="10716289" cy="461665"/>
          </a:xfrm>
          <a:prstGeom prst="rect">
            <a:avLst/>
          </a:prstGeom>
        </p:spPr>
        <p:txBody>
          <a:bodyPr wrap="square">
            <a:spAutoFit/>
          </a:bodyPr>
          <a:lstStyle/>
          <a:p>
            <a:pPr algn="just"/>
            <a:r>
              <a:rPr lang="zh-CN" altLang="zh-CN" sz="2400" b="1" dirty="0">
                <a:latin typeface="Heiti SC Light" charset="-122"/>
                <a:ea typeface="Heiti SC Light" charset="-122"/>
                <a:cs typeface="Heiti SC Light" charset="-122"/>
              </a:rPr>
              <a:t>不变资本和可变资本的划分为揭露剩余价值的来源和资本剥削程度提供了依据。</a:t>
            </a:r>
            <a:endParaRPr lang="zh-CN" altLang="en-US" sz="2400" dirty="0">
              <a:latin typeface="Heiti SC Light" charset="-122"/>
              <a:ea typeface="Heiti SC Light" charset="-122"/>
              <a:cs typeface="Heiti SC Light" charset="-122"/>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998" y="1852771"/>
            <a:ext cx="4285536" cy="3021303"/>
          </a:xfrm>
          <a:prstGeom prst="rect">
            <a:avLst/>
          </a:prstGeom>
          <a:effectLst>
            <a:softEdge rad="177800"/>
          </a:effectLst>
        </p:spPr>
      </p:pic>
    </p:spTree>
    <p:extLst>
      <p:ext uri="{BB962C8B-B14F-4D97-AF65-F5344CB8AC3E}">
        <p14:creationId xmlns:p14="http://schemas.microsoft.com/office/powerpoint/2010/main" val="77232763"/>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8775865" cy="676894"/>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50000"/>
              </a:lnSpc>
              <a:buClr>
                <a:srgbClr val="6A1F5F"/>
              </a:buClr>
            </a:pPr>
            <a:endParaRPr kumimoji="1" lang="zh-CN" altLang="en-US" sz="3200" b="1" dirty="0">
              <a:latin typeface="Kaiti SC" charset="-122"/>
              <a:ea typeface="Kaiti SC" charset="-122"/>
              <a:cs typeface="Kaiti SC" charset="-122"/>
            </a:endParaRPr>
          </a:p>
        </p:txBody>
      </p:sp>
      <p:sp>
        <p:nvSpPr>
          <p:cNvPr id="3" name="矩形 2"/>
          <p:cNvSpPr/>
          <p:nvPr/>
        </p:nvSpPr>
        <p:spPr>
          <a:xfrm>
            <a:off x="71216" y="-77052"/>
            <a:ext cx="8609646" cy="830997"/>
          </a:xfrm>
          <a:prstGeom prst="rect">
            <a:avLst/>
          </a:prstGeom>
        </p:spPr>
        <p:txBody>
          <a:bodyPr wrap="square">
            <a:spAutoFit/>
          </a:bodyPr>
          <a:lstStyle/>
          <a:p>
            <a:pPr algn="just">
              <a:lnSpc>
                <a:spcPct val="150000"/>
              </a:lnSpc>
              <a:buClr>
                <a:srgbClr val="6A1F5F"/>
              </a:buClr>
            </a:pPr>
            <a:r>
              <a:rPr kumimoji="1" lang="zh-CN" altLang="en-US" sz="3200" b="1" dirty="0">
                <a:solidFill>
                  <a:schemeClr val="lt1"/>
                </a:solidFill>
                <a:latin typeface="Kaiti SC" charset="-122"/>
                <a:ea typeface="Kaiti SC" charset="-122"/>
                <a:cs typeface="Kaiti SC" charset="-122"/>
                <a:sym typeface="+mn-ea"/>
              </a:rPr>
              <a:t>生产剩余价值是资本主义生产方式的绝对规律</a:t>
            </a:r>
          </a:p>
        </p:txBody>
      </p:sp>
      <p:sp>
        <p:nvSpPr>
          <p:cNvPr id="7" name="矩形 6"/>
          <p:cNvSpPr/>
          <p:nvPr/>
        </p:nvSpPr>
        <p:spPr>
          <a:xfrm>
            <a:off x="1151863" y="1620582"/>
            <a:ext cx="7396577" cy="387798"/>
          </a:xfrm>
          <a:prstGeom prst="rect">
            <a:avLst/>
          </a:prstGeom>
        </p:spPr>
        <p:txBody>
          <a:bodyPr wrap="none">
            <a:spAutoFit/>
          </a:bodyPr>
          <a:lstStyle/>
          <a:p>
            <a:pPr>
              <a:lnSpc>
                <a:spcPct val="80000"/>
              </a:lnSpc>
              <a:buFontTx/>
              <a:buNone/>
            </a:pPr>
            <a:r>
              <a:rPr lang="zh-CN" altLang="zh-CN" sz="2400" b="1" dirty="0">
                <a:latin typeface="Heiti SC Light" charset="-122"/>
                <a:ea typeface="Heiti SC Light" charset="-122"/>
                <a:cs typeface="Heiti SC Light" charset="-122"/>
              </a:rPr>
              <a:t>剩余价值率（m</a:t>
            </a:r>
            <a:r>
              <a:rPr lang="zh-CN" altLang="zh-CN" sz="2400" b="1" dirty="0">
                <a:latin typeface="Heiti SC Light" charset="-122"/>
                <a:ea typeface="Heiti SC Light" charset="-122"/>
                <a:cs typeface="Heiti SC Light" charset="-122"/>
                <a:sym typeface="Symbol" charset="2"/>
              </a:rPr>
              <a:t></a:t>
            </a:r>
            <a:r>
              <a:rPr lang="zh-CN" altLang="zh-CN" sz="2400" b="1" dirty="0">
                <a:latin typeface="Heiti SC Light" charset="-122"/>
                <a:ea typeface="Heiti SC Light" charset="-122"/>
                <a:cs typeface="Heiti SC Light" charset="-122"/>
              </a:rPr>
              <a:t> ）是剩余价值与可变资本之间的比率</a:t>
            </a:r>
          </a:p>
        </p:txBody>
      </p:sp>
      <p:sp>
        <p:nvSpPr>
          <p:cNvPr id="8" name="文本框 7"/>
          <p:cNvSpPr txBox="1"/>
          <p:nvPr/>
        </p:nvSpPr>
        <p:spPr>
          <a:xfrm>
            <a:off x="871538" y="2565239"/>
            <a:ext cx="2230098" cy="461665"/>
          </a:xfrm>
          <a:prstGeom prst="rect">
            <a:avLst/>
          </a:prstGeom>
          <a:noFill/>
        </p:spPr>
        <p:txBody>
          <a:bodyPr wrap="none" rtlCol="0">
            <a:spAutoFit/>
          </a:bodyPr>
          <a:lstStyle/>
          <a:p>
            <a:r>
              <a:rPr kumimoji="1" lang="zh-CN" altLang="en-US" sz="2400" dirty="0">
                <a:solidFill>
                  <a:srgbClr val="C00000"/>
                </a:solidFill>
              </a:rPr>
              <a:t>剩余价值率</a:t>
            </a:r>
            <a:r>
              <a:rPr kumimoji="1" lang="en-US" altLang="zh-CN" sz="2400" dirty="0">
                <a:solidFill>
                  <a:srgbClr val="C00000"/>
                </a:solidFill>
              </a:rPr>
              <a:t>(m’)</a:t>
            </a:r>
            <a:endParaRPr kumimoji="1" lang="zh-CN" altLang="en-US" sz="2400" dirty="0">
              <a:solidFill>
                <a:srgbClr val="C00000"/>
              </a:solidFill>
            </a:endParaRPr>
          </a:p>
        </p:txBody>
      </p:sp>
      <p:sp>
        <p:nvSpPr>
          <p:cNvPr id="10" name="文本框 9"/>
          <p:cNvSpPr txBox="1"/>
          <p:nvPr/>
        </p:nvSpPr>
        <p:spPr>
          <a:xfrm>
            <a:off x="3002873" y="2514869"/>
            <a:ext cx="600076" cy="584775"/>
          </a:xfrm>
          <a:prstGeom prst="rect">
            <a:avLst/>
          </a:prstGeom>
          <a:noFill/>
        </p:spPr>
        <p:txBody>
          <a:bodyPr wrap="square" rtlCol="0">
            <a:spAutoFit/>
          </a:bodyPr>
          <a:lstStyle/>
          <a:p>
            <a:r>
              <a:rPr kumimoji="1" lang="en-US" altLang="zh-CN" sz="3200" dirty="0">
                <a:solidFill>
                  <a:srgbClr val="C00000"/>
                </a:solidFill>
              </a:rPr>
              <a:t>=</a:t>
            </a:r>
            <a:endParaRPr kumimoji="1" lang="zh-CN" altLang="en-US" sz="3200" dirty="0">
              <a:solidFill>
                <a:srgbClr val="C00000"/>
              </a:solidFill>
            </a:endParaRPr>
          </a:p>
        </p:txBody>
      </p:sp>
      <p:cxnSp>
        <p:nvCxnSpPr>
          <p:cNvPr id="13" name="直线连接符 12"/>
          <p:cNvCxnSpPr/>
          <p:nvPr/>
        </p:nvCxnSpPr>
        <p:spPr>
          <a:xfrm flipV="1">
            <a:off x="3602949" y="2807256"/>
            <a:ext cx="2131335" cy="1445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775583" y="2330203"/>
            <a:ext cx="2291012" cy="461665"/>
          </a:xfrm>
          <a:prstGeom prst="rect">
            <a:avLst/>
          </a:prstGeom>
        </p:spPr>
        <p:txBody>
          <a:bodyPr wrap="none">
            <a:spAutoFit/>
          </a:bodyPr>
          <a:lstStyle/>
          <a:p>
            <a:r>
              <a:rPr kumimoji="1" lang="zh-CN" altLang="zh-CN" sz="2400" dirty="0">
                <a:solidFill>
                  <a:srgbClr val="C00000"/>
                </a:solidFill>
              </a:rPr>
              <a:t>剩余价值（m）</a:t>
            </a:r>
            <a:endParaRPr kumimoji="1" lang="zh-CN" altLang="en-US" sz="2400" dirty="0">
              <a:solidFill>
                <a:srgbClr val="C00000"/>
              </a:solidFill>
            </a:endParaRPr>
          </a:p>
        </p:txBody>
      </p:sp>
      <p:sp>
        <p:nvSpPr>
          <p:cNvPr id="16" name="矩形 15"/>
          <p:cNvSpPr/>
          <p:nvPr/>
        </p:nvSpPr>
        <p:spPr>
          <a:xfrm>
            <a:off x="3775583" y="2969858"/>
            <a:ext cx="2220480" cy="387798"/>
          </a:xfrm>
          <a:prstGeom prst="rect">
            <a:avLst/>
          </a:prstGeom>
        </p:spPr>
        <p:txBody>
          <a:bodyPr wrap="none">
            <a:spAutoFit/>
          </a:bodyPr>
          <a:lstStyle/>
          <a:p>
            <a:pPr>
              <a:lnSpc>
                <a:spcPct val="80000"/>
              </a:lnSpc>
              <a:buFontTx/>
              <a:buNone/>
            </a:pPr>
            <a:r>
              <a:rPr kumimoji="1" lang="zh-CN" altLang="zh-CN" sz="2400" dirty="0">
                <a:solidFill>
                  <a:srgbClr val="C00000"/>
                </a:solidFill>
              </a:rPr>
              <a:t>可变资本（V）</a:t>
            </a:r>
          </a:p>
        </p:txBody>
      </p:sp>
      <p:sp>
        <p:nvSpPr>
          <p:cNvPr id="17" name="椭圆形标注 16"/>
          <p:cNvSpPr/>
          <p:nvPr/>
        </p:nvSpPr>
        <p:spPr>
          <a:xfrm>
            <a:off x="6293925" y="2103426"/>
            <a:ext cx="4033761" cy="1135855"/>
          </a:xfrm>
          <a:prstGeom prst="wedgeEllipseCallout">
            <a:avLst/>
          </a:prstGeom>
          <a:solidFill>
            <a:schemeClr val="accent1">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80000"/>
              </a:lnSpc>
              <a:buFontTx/>
              <a:buNone/>
            </a:pPr>
            <a:r>
              <a:rPr lang="zh-CN" altLang="zh-CN" sz="2000" b="1" dirty="0">
                <a:latin typeface="Heiti SC Light" charset="-122"/>
                <a:ea typeface="Heiti SC Light" charset="-122"/>
                <a:cs typeface="Heiti SC Light" charset="-122"/>
              </a:rPr>
              <a:t>它反映资本家对工人的剥削程度</a:t>
            </a:r>
          </a:p>
        </p:txBody>
      </p:sp>
      <p:sp>
        <p:nvSpPr>
          <p:cNvPr id="19" name="矩形 18"/>
          <p:cNvSpPr/>
          <p:nvPr/>
        </p:nvSpPr>
        <p:spPr>
          <a:xfrm>
            <a:off x="1301696" y="5091349"/>
            <a:ext cx="2569934" cy="523220"/>
          </a:xfrm>
          <a:prstGeom prst="rect">
            <a:avLst/>
          </a:prstGeom>
        </p:spPr>
        <p:txBody>
          <a:bodyPr wrap="none">
            <a:spAutoFit/>
          </a:bodyPr>
          <a:lstStyle/>
          <a:p>
            <a:r>
              <a:rPr kumimoji="1" lang="zh-CN" altLang="en-US" sz="2800" dirty="0"/>
              <a:t>剩余价值率</a:t>
            </a:r>
            <a:r>
              <a:rPr kumimoji="1" lang="en-US" altLang="zh-CN" sz="2800" dirty="0"/>
              <a:t>(m’)</a:t>
            </a:r>
            <a:endParaRPr kumimoji="1" lang="zh-CN" altLang="en-US" sz="2800" dirty="0"/>
          </a:p>
        </p:txBody>
      </p:sp>
      <p:sp>
        <p:nvSpPr>
          <p:cNvPr id="20" name="文本框 19"/>
          <p:cNvSpPr txBox="1"/>
          <p:nvPr/>
        </p:nvSpPr>
        <p:spPr>
          <a:xfrm>
            <a:off x="3775583" y="5091349"/>
            <a:ext cx="600076" cy="584775"/>
          </a:xfrm>
          <a:prstGeom prst="rect">
            <a:avLst/>
          </a:prstGeom>
          <a:noFill/>
        </p:spPr>
        <p:txBody>
          <a:bodyPr wrap="square" rtlCol="0">
            <a:spAutoFit/>
          </a:bodyPr>
          <a:lstStyle/>
          <a:p>
            <a:r>
              <a:rPr kumimoji="1" lang="en-US" altLang="zh-CN" sz="3200" dirty="0"/>
              <a:t>=</a:t>
            </a:r>
            <a:endParaRPr kumimoji="1" lang="zh-CN" altLang="en-US" sz="3200" dirty="0"/>
          </a:p>
        </p:txBody>
      </p:sp>
      <p:cxnSp>
        <p:nvCxnSpPr>
          <p:cNvPr id="21" name="直线连接符 20"/>
          <p:cNvCxnSpPr/>
          <p:nvPr/>
        </p:nvCxnSpPr>
        <p:spPr>
          <a:xfrm flipV="1">
            <a:off x="4375659" y="5387154"/>
            <a:ext cx="1760403" cy="110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4432363" y="4843505"/>
            <a:ext cx="1734740" cy="369332"/>
          </a:xfrm>
          <a:prstGeom prst="rect">
            <a:avLst/>
          </a:prstGeom>
        </p:spPr>
        <p:txBody>
          <a:bodyPr wrap="square">
            <a:spAutoFit/>
          </a:bodyPr>
          <a:lstStyle/>
          <a:p>
            <a:r>
              <a:rPr kumimoji="1" lang="zh-CN" altLang="zh-CN" dirty="0"/>
              <a:t>剩余劳动时间 </a:t>
            </a:r>
            <a:endParaRPr kumimoji="1" lang="zh-CN" altLang="en-US" dirty="0"/>
          </a:p>
        </p:txBody>
      </p:sp>
      <p:sp>
        <p:nvSpPr>
          <p:cNvPr id="23" name="矩形 22"/>
          <p:cNvSpPr/>
          <p:nvPr/>
        </p:nvSpPr>
        <p:spPr>
          <a:xfrm>
            <a:off x="4530633" y="5458097"/>
            <a:ext cx="1633781" cy="400110"/>
          </a:xfrm>
          <a:prstGeom prst="rect">
            <a:avLst/>
          </a:prstGeom>
        </p:spPr>
        <p:txBody>
          <a:bodyPr wrap="none">
            <a:spAutoFit/>
          </a:bodyPr>
          <a:lstStyle/>
          <a:p>
            <a:r>
              <a:rPr kumimoji="1" lang="zh-CN" altLang="zh-CN" dirty="0"/>
              <a:t>必要劳动时间</a:t>
            </a:r>
            <a:r>
              <a:rPr lang="zh-CN" altLang="zh-CN" sz="2000" b="1" dirty="0">
                <a:latin typeface="Heiti SC Light" charset="-122"/>
                <a:ea typeface="Heiti SC Light" charset="-122"/>
                <a:cs typeface="Heiti SC Light" charset="-122"/>
              </a:rPr>
              <a:t> </a:t>
            </a:r>
            <a:endParaRPr lang="zh-CN" altLang="en-US" sz="2000" dirty="0"/>
          </a:p>
        </p:txBody>
      </p:sp>
      <p:sp>
        <p:nvSpPr>
          <p:cNvPr id="24" name="文本框 23"/>
          <p:cNvSpPr txBox="1"/>
          <p:nvPr/>
        </p:nvSpPr>
        <p:spPr>
          <a:xfrm>
            <a:off x="6192766" y="5051728"/>
            <a:ext cx="600076" cy="584775"/>
          </a:xfrm>
          <a:prstGeom prst="rect">
            <a:avLst/>
          </a:prstGeom>
          <a:noFill/>
        </p:spPr>
        <p:txBody>
          <a:bodyPr wrap="square" rtlCol="0">
            <a:spAutoFit/>
          </a:bodyPr>
          <a:lstStyle/>
          <a:p>
            <a:r>
              <a:rPr kumimoji="1" lang="en-US" altLang="zh-CN" sz="3200" dirty="0"/>
              <a:t>=</a:t>
            </a:r>
            <a:endParaRPr kumimoji="1" lang="zh-CN" altLang="en-US" sz="3200" dirty="0"/>
          </a:p>
        </p:txBody>
      </p:sp>
      <p:cxnSp>
        <p:nvCxnSpPr>
          <p:cNvPr id="25" name="直线连接符 24"/>
          <p:cNvCxnSpPr/>
          <p:nvPr/>
        </p:nvCxnSpPr>
        <p:spPr>
          <a:xfrm>
            <a:off x="6665754" y="5358614"/>
            <a:ext cx="1582648" cy="106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6849546" y="4868044"/>
            <a:ext cx="1107996" cy="369332"/>
          </a:xfrm>
          <a:prstGeom prst="rect">
            <a:avLst/>
          </a:prstGeom>
          <a:noFill/>
        </p:spPr>
        <p:txBody>
          <a:bodyPr wrap="none" rtlCol="0">
            <a:spAutoFit/>
          </a:bodyPr>
          <a:lstStyle/>
          <a:p>
            <a:r>
              <a:rPr kumimoji="1" lang="zh-CN" altLang="en-US" dirty="0"/>
              <a:t>剩余价值</a:t>
            </a:r>
          </a:p>
        </p:txBody>
      </p:sp>
      <p:sp>
        <p:nvSpPr>
          <p:cNvPr id="29" name="文本框 28"/>
          <p:cNvSpPr txBox="1"/>
          <p:nvPr/>
        </p:nvSpPr>
        <p:spPr>
          <a:xfrm>
            <a:off x="6849546" y="5487041"/>
            <a:ext cx="1107996" cy="369332"/>
          </a:xfrm>
          <a:prstGeom prst="rect">
            <a:avLst/>
          </a:prstGeom>
          <a:noFill/>
        </p:spPr>
        <p:txBody>
          <a:bodyPr wrap="none" rtlCol="0">
            <a:spAutoFit/>
          </a:bodyPr>
          <a:lstStyle/>
          <a:p>
            <a:r>
              <a:rPr kumimoji="1" lang="zh-CN" altLang="en-US"/>
              <a:t>必要劳动</a:t>
            </a:r>
          </a:p>
        </p:txBody>
      </p:sp>
      <p:sp>
        <p:nvSpPr>
          <p:cNvPr id="30" name="文本框 29"/>
          <p:cNvSpPr txBox="1"/>
          <p:nvPr/>
        </p:nvSpPr>
        <p:spPr>
          <a:xfrm>
            <a:off x="8248402" y="5035312"/>
            <a:ext cx="600076" cy="584775"/>
          </a:xfrm>
          <a:prstGeom prst="rect">
            <a:avLst/>
          </a:prstGeom>
          <a:noFill/>
        </p:spPr>
        <p:txBody>
          <a:bodyPr wrap="square" rtlCol="0">
            <a:spAutoFit/>
          </a:bodyPr>
          <a:lstStyle/>
          <a:p>
            <a:r>
              <a:rPr kumimoji="1" lang="en-US" altLang="zh-CN" sz="3200" dirty="0"/>
              <a:t>=</a:t>
            </a:r>
            <a:endParaRPr kumimoji="1" lang="zh-CN" altLang="en-US" sz="3200" dirty="0"/>
          </a:p>
        </p:txBody>
      </p:sp>
      <p:cxnSp>
        <p:nvCxnSpPr>
          <p:cNvPr id="31" name="直线连接符 30"/>
          <p:cNvCxnSpPr/>
          <p:nvPr/>
        </p:nvCxnSpPr>
        <p:spPr>
          <a:xfrm>
            <a:off x="8721390" y="5342198"/>
            <a:ext cx="1582648" cy="106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9022260" y="4854743"/>
            <a:ext cx="1107996" cy="369332"/>
          </a:xfrm>
          <a:prstGeom prst="rect">
            <a:avLst/>
          </a:prstGeom>
          <a:noFill/>
        </p:spPr>
        <p:txBody>
          <a:bodyPr wrap="none" rtlCol="0">
            <a:spAutoFit/>
          </a:bodyPr>
          <a:lstStyle/>
          <a:p>
            <a:r>
              <a:rPr kumimoji="1" lang="zh-CN" altLang="en-US"/>
              <a:t>无酬劳动</a:t>
            </a:r>
          </a:p>
        </p:txBody>
      </p:sp>
      <p:sp>
        <p:nvSpPr>
          <p:cNvPr id="33" name="文本框 32"/>
          <p:cNvSpPr txBox="1"/>
          <p:nvPr/>
        </p:nvSpPr>
        <p:spPr>
          <a:xfrm>
            <a:off x="9022260" y="5470625"/>
            <a:ext cx="1107996" cy="369332"/>
          </a:xfrm>
          <a:prstGeom prst="rect">
            <a:avLst/>
          </a:prstGeom>
          <a:noFill/>
        </p:spPr>
        <p:txBody>
          <a:bodyPr wrap="none" rtlCol="0">
            <a:spAutoFit/>
          </a:bodyPr>
          <a:lstStyle/>
          <a:p>
            <a:r>
              <a:rPr kumimoji="1" lang="zh-CN" altLang="en-US"/>
              <a:t>有酬劳动</a:t>
            </a:r>
          </a:p>
        </p:txBody>
      </p:sp>
      <p:grpSp>
        <p:nvGrpSpPr>
          <p:cNvPr id="34" name="组合 59"/>
          <p:cNvGrpSpPr/>
          <p:nvPr/>
        </p:nvGrpSpPr>
        <p:grpSpPr>
          <a:xfrm>
            <a:off x="927854" y="3578027"/>
            <a:ext cx="10473120" cy="1063783"/>
            <a:chOff x="1264428" y="1152525"/>
            <a:chExt cx="6847285" cy="2795588"/>
          </a:xfrm>
        </p:grpSpPr>
        <p:sp>
          <p:nvSpPr>
            <p:cNvPr id="35" name="圆角矩形 34"/>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36" name="圆角矩形 35"/>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37" name="矩形 36"/>
          <p:cNvSpPr/>
          <p:nvPr/>
        </p:nvSpPr>
        <p:spPr>
          <a:xfrm>
            <a:off x="1210261" y="3778331"/>
            <a:ext cx="9720091" cy="683264"/>
          </a:xfrm>
          <a:prstGeom prst="rect">
            <a:avLst/>
          </a:prstGeom>
        </p:spPr>
        <p:txBody>
          <a:bodyPr wrap="square">
            <a:spAutoFit/>
          </a:bodyPr>
          <a:lstStyle/>
          <a:p>
            <a:pPr>
              <a:lnSpc>
                <a:spcPct val="80000"/>
              </a:lnSpc>
              <a:buFontTx/>
              <a:buNone/>
            </a:pPr>
            <a:r>
              <a:rPr lang="zh-CN" altLang="zh-CN" sz="2400" b="1" dirty="0">
                <a:latin typeface="Heiti SC Light" charset="-122"/>
                <a:ea typeface="Heiti SC Light" charset="-122"/>
                <a:cs typeface="Heiti SC Light" charset="-122"/>
              </a:rPr>
              <a:t>雇佣工人的工作日分为必要劳动时间和剩余劳动时间两部分，剩余价值率因而也可以用另一种形式来表示，即：</a:t>
            </a:r>
          </a:p>
        </p:txBody>
      </p:sp>
      <p:sp>
        <p:nvSpPr>
          <p:cNvPr id="38" name="矩形 37"/>
          <p:cNvSpPr/>
          <p:nvPr/>
        </p:nvSpPr>
        <p:spPr>
          <a:xfrm>
            <a:off x="71216" y="926803"/>
            <a:ext cx="3284874" cy="486287"/>
          </a:xfrm>
          <a:prstGeom prst="rect">
            <a:avLst/>
          </a:prstGeom>
        </p:spPr>
        <p:txBody>
          <a:bodyPr wrap="none">
            <a:spAutoFit/>
          </a:bodyPr>
          <a:lstStyle/>
          <a:p>
            <a:pPr>
              <a:lnSpc>
                <a:spcPct val="80000"/>
              </a:lnSpc>
              <a:buFontTx/>
              <a:buNone/>
            </a:pPr>
            <a:r>
              <a:rPr lang="zh-CN" altLang="zh-CN" sz="3200" dirty="0">
                <a:solidFill>
                  <a:srgbClr val="C00000"/>
                </a:solidFill>
                <a:latin typeface="Heiti SC Light" charset="-122"/>
                <a:ea typeface="Heiti SC Light" charset="-122"/>
                <a:cs typeface="Heiti SC Light" charset="-122"/>
              </a:rPr>
              <a:t>（</a:t>
            </a:r>
            <a:r>
              <a:rPr lang="en-US" altLang="zh-CN" sz="3200" dirty="0">
                <a:solidFill>
                  <a:srgbClr val="C00000"/>
                </a:solidFill>
                <a:latin typeface="Heiti SC Light" charset="-122"/>
                <a:ea typeface="Heiti SC Light" charset="-122"/>
                <a:cs typeface="Heiti SC Light" charset="-122"/>
              </a:rPr>
              <a:t>3</a:t>
            </a:r>
            <a:r>
              <a:rPr lang="zh-CN" altLang="zh-CN" sz="3200" dirty="0">
                <a:solidFill>
                  <a:srgbClr val="C00000"/>
                </a:solidFill>
                <a:latin typeface="Heiti SC Light" charset="-122"/>
                <a:ea typeface="Heiti SC Light" charset="-122"/>
                <a:cs typeface="Heiti SC Light" charset="-122"/>
              </a:rPr>
              <a:t>）</a:t>
            </a:r>
            <a:r>
              <a:rPr lang="zh-CN" altLang="en-US" sz="3200" dirty="0">
                <a:solidFill>
                  <a:srgbClr val="C00000"/>
                </a:solidFill>
                <a:latin typeface="Heiti SC Light" charset="-122"/>
                <a:ea typeface="Heiti SC Light" charset="-122"/>
                <a:cs typeface="Heiti SC Light" charset="-122"/>
              </a:rPr>
              <a:t>剩余价值率</a:t>
            </a:r>
            <a:endParaRPr lang="zh-CN" altLang="zh-CN" sz="3200" dirty="0">
              <a:solidFill>
                <a:srgbClr val="C00000"/>
              </a:solidFill>
              <a:latin typeface="Heiti SC Light" charset="-122"/>
              <a:ea typeface="Heiti SC Light" charset="-122"/>
              <a:cs typeface="Heiti SC Light" charset="-122"/>
            </a:endParaRPr>
          </a:p>
        </p:txBody>
      </p:sp>
    </p:spTree>
    <p:extLst>
      <p:ext uri="{BB962C8B-B14F-4D97-AF65-F5344CB8AC3E}">
        <p14:creationId xmlns:p14="http://schemas.microsoft.com/office/powerpoint/2010/main" val="1491468977"/>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0" y="0"/>
            <a:ext cx="8775865" cy="676894"/>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50000"/>
              </a:lnSpc>
              <a:buClr>
                <a:srgbClr val="6A1F5F"/>
              </a:buClr>
            </a:pPr>
            <a:endParaRPr kumimoji="1" lang="zh-CN" altLang="en-US" sz="3200" b="1" dirty="0">
              <a:latin typeface="Kaiti SC" charset="-122"/>
              <a:ea typeface="Kaiti SC" charset="-122"/>
              <a:cs typeface="Kaiti SC" charset="-122"/>
            </a:endParaRPr>
          </a:p>
        </p:txBody>
      </p:sp>
      <p:sp>
        <p:nvSpPr>
          <p:cNvPr id="5" name="矩形 4"/>
          <p:cNvSpPr/>
          <p:nvPr/>
        </p:nvSpPr>
        <p:spPr>
          <a:xfrm>
            <a:off x="71216" y="-77052"/>
            <a:ext cx="8609646" cy="830997"/>
          </a:xfrm>
          <a:prstGeom prst="rect">
            <a:avLst/>
          </a:prstGeom>
        </p:spPr>
        <p:txBody>
          <a:bodyPr wrap="square">
            <a:spAutoFit/>
          </a:bodyPr>
          <a:lstStyle/>
          <a:p>
            <a:pPr algn="just">
              <a:lnSpc>
                <a:spcPct val="150000"/>
              </a:lnSpc>
              <a:buClr>
                <a:srgbClr val="6A1F5F"/>
              </a:buClr>
            </a:pPr>
            <a:r>
              <a:rPr kumimoji="1" lang="zh-CN" altLang="en-US" sz="3200" b="1" dirty="0">
                <a:solidFill>
                  <a:schemeClr val="lt1"/>
                </a:solidFill>
                <a:latin typeface="Kaiti SC" charset="-122"/>
                <a:ea typeface="Kaiti SC" charset="-122"/>
                <a:cs typeface="Kaiti SC" charset="-122"/>
                <a:sym typeface="+mn-ea"/>
              </a:rPr>
              <a:t>生产剩余价值是资本主义生产方式的绝对规律</a:t>
            </a:r>
          </a:p>
        </p:txBody>
      </p:sp>
      <p:sp>
        <p:nvSpPr>
          <p:cNvPr id="6" name="矩形 5"/>
          <p:cNvSpPr/>
          <p:nvPr/>
        </p:nvSpPr>
        <p:spPr>
          <a:xfrm>
            <a:off x="1104020" y="1086940"/>
            <a:ext cx="6567824" cy="486287"/>
          </a:xfrm>
          <a:prstGeom prst="rect">
            <a:avLst/>
          </a:prstGeom>
        </p:spPr>
        <p:txBody>
          <a:bodyPr wrap="none">
            <a:spAutoFit/>
          </a:bodyPr>
          <a:lstStyle/>
          <a:p>
            <a:pPr>
              <a:lnSpc>
                <a:spcPct val="80000"/>
              </a:lnSpc>
            </a:pPr>
            <a:r>
              <a:rPr lang="zh-CN" altLang="en-US" sz="3200" dirty="0">
                <a:solidFill>
                  <a:srgbClr val="C00000"/>
                </a:solidFill>
                <a:latin typeface="Heiti SC Light" charset="-122"/>
                <a:ea typeface="Heiti SC Light" charset="-122"/>
                <a:cs typeface="Heiti SC Light" charset="-122"/>
                <a:sym typeface="Symbol" charset="2"/>
              </a:rPr>
              <a:t>（</a:t>
            </a:r>
            <a:r>
              <a:rPr lang="en-US" altLang="zh-CN" sz="3200" dirty="0">
                <a:solidFill>
                  <a:srgbClr val="C00000"/>
                </a:solidFill>
                <a:latin typeface="Heiti SC Light" charset="-122"/>
                <a:ea typeface="Heiti SC Light" charset="-122"/>
                <a:cs typeface="Heiti SC Light" charset="-122"/>
                <a:sym typeface="Symbol" charset="2"/>
              </a:rPr>
              <a:t>4</a:t>
            </a:r>
            <a:r>
              <a:rPr lang="zh-CN" altLang="en-US" sz="3200" dirty="0">
                <a:solidFill>
                  <a:srgbClr val="C00000"/>
                </a:solidFill>
                <a:latin typeface="Heiti SC Light" charset="-122"/>
                <a:ea typeface="Heiti SC Light" charset="-122"/>
                <a:cs typeface="Heiti SC Light" charset="-122"/>
                <a:sym typeface="Symbol" charset="2"/>
              </a:rPr>
              <a:t>）</a:t>
            </a:r>
            <a:r>
              <a:rPr lang="zh-CN" altLang="zh-CN" sz="3200" dirty="0">
                <a:solidFill>
                  <a:srgbClr val="C00000"/>
                </a:solidFill>
                <a:latin typeface="Heiti SC Light" charset="-122"/>
                <a:ea typeface="Heiti SC Light" charset="-122"/>
                <a:cs typeface="Heiti SC Light" charset="-122"/>
                <a:sym typeface="Symbol" charset="2"/>
              </a:rPr>
              <a:t>生产剩余价值的两种基本方法</a:t>
            </a:r>
            <a:endParaRPr lang="zh-CN" altLang="en-US" sz="3200" dirty="0">
              <a:solidFill>
                <a:srgbClr val="C00000"/>
              </a:solidFill>
              <a:latin typeface="Heiti SC Light" charset="-122"/>
              <a:ea typeface="Heiti SC Light" charset="-122"/>
              <a:cs typeface="Heiti SC Light" charset="-122"/>
            </a:endParaRPr>
          </a:p>
        </p:txBody>
      </p:sp>
      <p:grpSp>
        <p:nvGrpSpPr>
          <p:cNvPr id="10" name="组合 59"/>
          <p:cNvGrpSpPr/>
          <p:nvPr/>
        </p:nvGrpSpPr>
        <p:grpSpPr>
          <a:xfrm>
            <a:off x="1312405" y="1869578"/>
            <a:ext cx="9531807" cy="1529858"/>
            <a:chOff x="1264428" y="1152525"/>
            <a:chExt cx="6847285" cy="2795588"/>
          </a:xfrm>
        </p:grpSpPr>
        <p:sp>
          <p:nvSpPr>
            <p:cNvPr id="11" name="圆角矩形 10"/>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2" name="圆角矩形 11"/>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13" name="矩形 12"/>
          <p:cNvSpPr/>
          <p:nvPr/>
        </p:nvSpPr>
        <p:spPr>
          <a:xfrm>
            <a:off x="1312406" y="2051399"/>
            <a:ext cx="3913251" cy="387798"/>
          </a:xfrm>
          <a:prstGeom prst="rect">
            <a:avLst/>
          </a:prstGeom>
        </p:spPr>
        <p:txBody>
          <a:bodyPr wrap="none">
            <a:spAutoFit/>
          </a:bodyPr>
          <a:lstStyle/>
          <a:p>
            <a:pPr>
              <a:lnSpc>
                <a:spcPct val="80000"/>
              </a:lnSpc>
              <a:buFontTx/>
              <a:buNone/>
            </a:pPr>
            <a:r>
              <a:rPr lang="zh-CN" altLang="zh-CN" sz="2400" b="1" dirty="0">
                <a:latin typeface="Heiti SC Light" charset="-122"/>
                <a:ea typeface="Heiti SC Light" charset="-122"/>
                <a:cs typeface="Heiti SC Light" charset="-122"/>
              </a:rPr>
              <a:t>（</a:t>
            </a:r>
            <a:r>
              <a:rPr lang="en-US" altLang="zh-CN" sz="2400" b="1" dirty="0">
                <a:latin typeface="Heiti SC Light" charset="-122"/>
                <a:ea typeface="Heiti SC Light" charset="-122"/>
                <a:cs typeface="Heiti SC Light" charset="-122"/>
              </a:rPr>
              <a:t>01</a:t>
            </a:r>
            <a:r>
              <a:rPr lang="zh-CN" altLang="zh-CN" sz="2400" b="1" dirty="0">
                <a:latin typeface="Heiti SC Light" charset="-122"/>
                <a:ea typeface="Heiti SC Light" charset="-122"/>
                <a:cs typeface="Heiti SC Light" charset="-122"/>
              </a:rPr>
              <a:t>）绝对剩余价值的生产</a:t>
            </a:r>
          </a:p>
        </p:txBody>
      </p:sp>
      <p:sp>
        <p:nvSpPr>
          <p:cNvPr id="14" name="矩形 13"/>
          <p:cNvSpPr/>
          <p:nvPr/>
        </p:nvSpPr>
        <p:spPr>
          <a:xfrm>
            <a:off x="1521934" y="2433534"/>
            <a:ext cx="8836503" cy="707886"/>
          </a:xfrm>
          <a:prstGeom prst="rect">
            <a:avLst/>
          </a:prstGeom>
        </p:spPr>
        <p:txBody>
          <a:bodyPr wrap="square">
            <a:spAutoFit/>
          </a:bodyPr>
          <a:lstStyle/>
          <a:p>
            <a:pPr>
              <a:buFontTx/>
              <a:buNone/>
            </a:pPr>
            <a:r>
              <a:rPr lang="zh-CN" altLang="zh-CN" sz="2000" b="1" dirty="0">
                <a:latin typeface="Heiti SC Light" charset="-122"/>
                <a:ea typeface="Heiti SC Light" charset="-122"/>
                <a:cs typeface="Heiti SC Light" charset="-122"/>
              </a:rPr>
              <a:t>在必要劳动时间已定（或不变）的情况下，依靠绝对延长工作日进行剩余价值生产的方法，叫做绝对剩余价值生产。</a:t>
            </a:r>
          </a:p>
        </p:txBody>
      </p:sp>
      <p:graphicFrame>
        <p:nvGraphicFramePr>
          <p:cNvPr id="15" name="表格 14"/>
          <p:cNvGraphicFramePr>
            <a:graphicFrameLocks noGrp="1"/>
          </p:cNvGraphicFramePr>
          <p:nvPr>
            <p:extLst>
              <p:ext uri="{D42A27DB-BD31-4B8C-83A1-F6EECF244321}">
                <p14:modId xmlns:p14="http://schemas.microsoft.com/office/powerpoint/2010/main" val="270821254"/>
              </p:ext>
            </p:extLst>
          </p:nvPr>
        </p:nvGraphicFramePr>
        <p:xfrm>
          <a:off x="1069518" y="3848717"/>
          <a:ext cx="9989007" cy="1765359"/>
        </p:xfrm>
        <a:graphic>
          <a:graphicData uri="http://schemas.openxmlformats.org/drawingml/2006/table">
            <a:tbl>
              <a:tblPr firstRow="1" bandRow="1">
                <a:tableStyleId>{EB344D84-9AFB-497E-A393-DC336BA19D2E}</a:tableStyleId>
              </a:tblPr>
              <a:tblGrid>
                <a:gridCol w="3329669">
                  <a:extLst>
                    <a:ext uri="{9D8B030D-6E8A-4147-A177-3AD203B41FA5}">
                      <a16:colId xmlns:a16="http://schemas.microsoft.com/office/drawing/2014/main" val="20000"/>
                    </a:ext>
                  </a:extLst>
                </a:gridCol>
                <a:gridCol w="3329669">
                  <a:extLst>
                    <a:ext uri="{9D8B030D-6E8A-4147-A177-3AD203B41FA5}">
                      <a16:colId xmlns:a16="http://schemas.microsoft.com/office/drawing/2014/main" val="20001"/>
                    </a:ext>
                  </a:extLst>
                </a:gridCol>
                <a:gridCol w="3329669">
                  <a:extLst>
                    <a:ext uri="{9D8B030D-6E8A-4147-A177-3AD203B41FA5}">
                      <a16:colId xmlns:a16="http://schemas.microsoft.com/office/drawing/2014/main" val="20002"/>
                    </a:ext>
                  </a:extLst>
                </a:gridCol>
              </a:tblGrid>
              <a:tr h="588453">
                <a:tc>
                  <a:txBody>
                    <a:bodyPr/>
                    <a:lstStyle/>
                    <a:p>
                      <a:pPr algn="ctr"/>
                      <a:r>
                        <a:rPr lang="zh-CN" altLang="en-US" sz="2400" dirty="0"/>
                        <a:t>总劳动时间</a:t>
                      </a:r>
                      <a:endParaRPr lang="zh-CN" altLang="en-US" sz="2400" dirty="0">
                        <a:latin typeface="Heiti SC Light" charset="-122"/>
                        <a:ea typeface="Heiti SC Light" charset="-122"/>
                        <a:cs typeface="Heiti SC Light" charset="-122"/>
                      </a:endParaRPr>
                    </a:p>
                  </a:txBody>
                  <a:tcPr/>
                </a:tc>
                <a:tc>
                  <a:txBody>
                    <a:bodyPr/>
                    <a:lstStyle/>
                    <a:p>
                      <a:pPr algn="ctr"/>
                      <a:r>
                        <a:rPr lang="zh-CN" altLang="en-US" sz="2400" dirty="0"/>
                        <a:t>必要劳动时间</a:t>
                      </a:r>
                      <a:endParaRPr lang="zh-CN" altLang="en-US" sz="2400" dirty="0">
                        <a:latin typeface="Heiti SC Light" charset="-122"/>
                        <a:ea typeface="Heiti SC Light" charset="-122"/>
                        <a:cs typeface="Heiti SC Light" charset="-122"/>
                      </a:endParaRPr>
                    </a:p>
                  </a:txBody>
                  <a:tcPr/>
                </a:tc>
                <a:tc>
                  <a:txBody>
                    <a:bodyPr/>
                    <a:lstStyle/>
                    <a:p>
                      <a:pPr algn="ctr"/>
                      <a:r>
                        <a:rPr lang="zh-CN" altLang="en-US" sz="2400" dirty="0"/>
                        <a:t>剩余劳动时间</a:t>
                      </a:r>
                      <a:endParaRPr lang="zh-CN" altLang="en-US" sz="2400" dirty="0">
                        <a:latin typeface="Heiti SC Light" charset="-122"/>
                        <a:ea typeface="Heiti SC Light" charset="-122"/>
                        <a:cs typeface="Heiti SC Light" charset="-122"/>
                      </a:endParaRPr>
                    </a:p>
                  </a:txBody>
                  <a:tcPr/>
                </a:tc>
                <a:extLst>
                  <a:ext uri="{0D108BD9-81ED-4DB2-BD59-A6C34878D82A}">
                    <a16:rowId xmlns:a16="http://schemas.microsoft.com/office/drawing/2014/main" val="10000"/>
                  </a:ext>
                </a:extLst>
              </a:tr>
              <a:tr h="588453">
                <a:tc>
                  <a:txBody>
                    <a:bodyPr/>
                    <a:lstStyle/>
                    <a:p>
                      <a:pPr algn="ctr"/>
                      <a:r>
                        <a:rPr lang="zh-CN" altLang="en-US" sz="2400" dirty="0"/>
                        <a:t>劳动日</a:t>
                      </a:r>
                      <a:r>
                        <a:rPr lang="en-US" altLang="zh-CN" sz="2400" dirty="0"/>
                        <a:t>8</a:t>
                      </a:r>
                      <a:r>
                        <a:rPr lang="zh-CN" altLang="en-US" sz="2400" dirty="0"/>
                        <a:t>小时</a:t>
                      </a:r>
                      <a:endParaRPr lang="zh-CN" altLang="en-US" sz="2400" dirty="0">
                        <a:latin typeface="Heiti SC Light" charset="-122"/>
                        <a:ea typeface="Heiti SC Light" charset="-122"/>
                        <a:cs typeface="Heiti SC Light" charset="-122"/>
                      </a:endParaRPr>
                    </a:p>
                  </a:txBody>
                  <a:tcPr/>
                </a:tc>
                <a:tc>
                  <a:txBody>
                    <a:bodyPr/>
                    <a:lstStyle/>
                    <a:p>
                      <a:pPr algn="ctr"/>
                      <a:r>
                        <a:rPr lang="en-US" altLang="zh-CN" sz="2400" dirty="0"/>
                        <a:t>4</a:t>
                      </a:r>
                      <a:r>
                        <a:rPr lang="zh-CN" altLang="en-US" sz="2400" dirty="0"/>
                        <a:t>小时</a:t>
                      </a:r>
                      <a:endParaRPr lang="zh-CN" altLang="en-US" sz="2400" dirty="0">
                        <a:latin typeface="Heiti SC Light" charset="-122"/>
                        <a:ea typeface="Heiti SC Light" charset="-122"/>
                        <a:cs typeface="Heiti SC Light" charset="-122"/>
                      </a:endParaRPr>
                    </a:p>
                  </a:txBody>
                  <a:tcPr/>
                </a:tc>
                <a:tc>
                  <a:txBody>
                    <a:bodyPr/>
                    <a:lstStyle/>
                    <a:p>
                      <a:pPr algn="ctr"/>
                      <a:r>
                        <a:rPr lang="en-US" altLang="zh-CN" sz="2400" dirty="0"/>
                        <a:t>4</a:t>
                      </a:r>
                      <a:r>
                        <a:rPr lang="zh-CN" altLang="en-US" sz="2400" dirty="0"/>
                        <a:t>小时</a:t>
                      </a:r>
                      <a:endParaRPr lang="zh-CN" altLang="en-US" sz="2400" dirty="0">
                        <a:latin typeface="Heiti SC Light" charset="-122"/>
                        <a:ea typeface="Heiti SC Light" charset="-122"/>
                        <a:cs typeface="Heiti SC Light" charset="-122"/>
                      </a:endParaRPr>
                    </a:p>
                  </a:txBody>
                  <a:tcPr/>
                </a:tc>
                <a:extLst>
                  <a:ext uri="{0D108BD9-81ED-4DB2-BD59-A6C34878D82A}">
                    <a16:rowId xmlns:a16="http://schemas.microsoft.com/office/drawing/2014/main" val="10001"/>
                  </a:ext>
                </a:extLst>
              </a:tr>
              <a:tr h="588453">
                <a:tc>
                  <a:txBody>
                    <a:bodyPr/>
                    <a:lstStyle/>
                    <a:p>
                      <a:pPr algn="ctr"/>
                      <a:r>
                        <a:rPr lang="zh-CN" altLang="en-US" sz="2400" dirty="0"/>
                        <a:t>劳动日</a:t>
                      </a:r>
                      <a:r>
                        <a:rPr lang="en-US" altLang="zh-CN" sz="2400" dirty="0"/>
                        <a:t>9</a:t>
                      </a:r>
                      <a:r>
                        <a:rPr lang="zh-CN" altLang="en-US" sz="2400" dirty="0"/>
                        <a:t>小时</a:t>
                      </a:r>
                      <a:endParaRPr lang="zh-CN" altLang="en-US" sz="2400" dirty="0">
                        <a:latin typeface="Heiti SC Light" charset="-122"/>
                        <a:ea typeface="Heiti SC Light" charset="-122"/>
                        <a:cs typeface="Heiti SC Light" charset="-122"/>
                      </a:endParaRPr>
                    </a:p>
                  </a:txBody>
                  <a:tcPr/>
                </a:tc>
                <a:tc>
                  <a:txBody>
                    <a:bodyPr/>
                    <a:lstStyle/>
                    <a:p>
                      <a:pPr algn="ctr"/>
                      <a:r>
                        <a:rPr lang="en-US" altLang="zh-CN" sz="2400" dirty="0"/>
                        <a:t>4</a:t>
                      </a:r>
                      <a:r>
                        <a:rPr lang="zh-CN" altLang="en-US" sz="2400" dirty="0"/>
                        <a:t>小时</a:t>
                      </a:r>
                      <a:endParaRPr lang="zh-CN" altLang="en-US" sz="2400" dirty="0">
                        <a:latin typeface="Heiti SC Light" charset="-122"/>
                        <a:ea typeface="Heiti SC Light" charset="-122"/>
                        <a:cs typeface="Heiti SC Light" charset="-122"/>
                      </a:endParaRPr>
                    </a:p>
                  </a:txBody>
                  <a:tcPr/>
                </a:tc>
                <a:tc>
                  <a:txBody>
                    <a:bodyPr/>
                    <a:lstStyle/>
                    <a:p>
                      <a:pPr algn="ctr"/>
                      <a:r>
                        <a:rPr lang="en-US" altLang="zh-CN" sz="2400" dirty="0"/>
                        <a:t>4</a:t>
                      </a:r>
                      <a:r>
                        <a:rPr lang="zh-CN" altLang="en-US" sz="2400" dirty="0"/>
                        <a:t>小时</a:t>
                      </a:r>
                      <a:r>
                        <a:rPr lang="en-US" altLang="zh-CN" sz="2400" dirty="0"/>
                        <a:t>+1</a:t>
                      </a:r>
                      <a:r>
                        <a:rPr lang="zh-CN" altLang="en-US" sz="2400" dirty="0"/>
                        <a:t>小时</a:t>
                      </a:r>
                      <a:endParaRPr lang="zh-CN" altLang="en-US" sz="2400" dirty="0">
                        <a:latin typeface="Heiti SC Light" charset="-122"/>
                        <a:ea typeface="Heiti SC Light" charset="-122"/>
                        <a:cs typeface="Heiti SC Light" charset="-122"/>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6519923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0" y="0"/>
            <a:ext cx="8775865" cy="676894"/>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50000"/>
              </a:lnSpc>
              <a:buClr>
                <a:srgbClr val="6A1F5F"/>
              </a:buClr>
            </a:pPr>
            <a:endParaRPr kumimoji="1" lang="zh-CN" altLang="en-US" sz="3200" b="1" dirty="0">
              <a:latin typeface="Kaiti SC" charset="-122"/>
              <a:ea typeface="Kaiti SC" charset="-122"/>
              <a:cs typeface="Kaiti SC" charset="-122"/>
            </a:endParaRPr>
          </a:p>
        </p:txBody>
      </p:sp>
      <p:sp>
        <p:nvSpPr>
          <p:cNvPr id="5" name="矩形 4"/>
          <p:cNvSpPr/>
          <p:nvPr/>
        </p:nvSpPr>
        <p:spPr>
          <a:xfrm>
            <a:off x="71216" y="-77052"/>
            <a:ext cx="8609646" cy="830997"/>
          </a:xfrm>
          <a:prstGeom prst="rect">
            <a:avLst/>
          </a:prstGeom>
        </p:spPr>
        <p:txBody>
          <a:bodyPr wrap="square">
            <a:spAutoFit/>
          </a:bodyPr>
          <a:lstStyle/>
          <a:p>
            <a:pPr algn="just">
              <a:lnSpc>
                <a:spcPct val="150000"/>
              </a:lnSpc>
              <a:buClr>
                <a:srgbClr val="6A1F5F"/>
              </a:buClr>
            </a:pPr>
            <a:r>
              <a:rPr kumimoji="1" lang="zh-CN" altLang="en-US" sz="3200" b="1" dirty="0">
                <a:solidFill>
                  <a:schemeClr val="lt1"/>
                </a:solidFill>
                <a:latin typeface="Kaiti SC" charset="-122"/>
                <a:ea typeface="Kaiti SC" charset="-122"/>
                <a:cs typeface="Kaiti SC" charset="-122"/>
                <a:sym typeface="+mn-ea"/>
              </a:rPr>
              <a:t>生产剩余价值是资本主义生产方式的绝对规律</a:t>
            </a:r>
          </a:p>
        </p:txBody>
      </p:sp>
      <p:sp>
        <p:nvSpPr>
          <p:cNvPr id="6" name="矩形 5"/>
          <p:cNvSpPr/>
          <p:nvPr/>
        </p:nvSpPr>
        <p:spPr>
          <a:xfrm>
            <a:off x="1104020" y="1086940"/>
            <a:ext cx="6567824" cy="486287"/>
          </a:xfrm>
          <a:prstGeom prst="rect">
            <a:avLst/>
          </a:prstGeom>
        </p:spPr>
        <p:txBody>
          <a:bodyPr wrap="none">
            <a:spAutoFit/>
          </a:bodyPr>
          <a:lstStyle/>
          <a:p>
            <a:pPr>
              <a:lnSpc>
                <a:spcPct val="80000"/>
              </a:lnSpc>
            </a:pPr>
            <a:r>
              <a:rPr lang="zh-CN" altLang="en-US" sz="3200" dirty="0">
                <a:solidFill>
                  <a:srgbClr val="C00000"/>
                </a:solidFill>
                <a:latin typeface="Heiti SC Light" charset="-122"/>
                <a:ea typeface="Heiti SC Light" charset="-122"/>
                <a:cs typeface="Heiti SC Light" charset="-122"/>
                <a:sym typeface="Symbol" charset="2"/>
              </a:rPr>
              <a:t>（</a:t>
            </a:r>
            <a:r>
              <a:rPr lang="en-US" altLang="zh-CN" sz="3200" dirty="0">
                <a:solidFill>
                  <a:srgbClr val="C00000"/>
                </a:solidFill>
                <a:latin typeface="Heiti SC Light" charset="-122"/>
                <a:ea typeface="Heiti SC Light" charset="-122"/>
                <a:cs typeface="Heiti SC Light" charset="-122"/>
                <a:sym typeface="Symbol" charset="2"/>
              </a:rPr>
              <a:t>4</a:t>
            </a:r>
            <a:r>
              <a:rPr lang="zh-CN" altLang="en-US" sz="3200" dirty="0">
                <a:solidFill>
                  <a:srgbClr val="C00000"/>
                </a:solidFill>
                <a:latin typeface="Heiti SC Light" charset="-122"/>
                <a:ea typeface="Heiti SC Light" charset="-122"/>
                <a:cs typeface="Heiti SC Light" charset="-122"/>
                <a:sym typeface="Symbol" charset="2"/>
              </a:rPr>
              <a:t>）</a:t>
            </a:r>
            <a:r>
              <a:rPr lang="zh-CN" altLang="zh-CN" sz="3200" dirty="0">
                <a:solidFill>
                  <a:srgbClr val="C00000"/>
                </a:solidFill>
                <a:latin typeface="Heiti SC Light" charset="-122"/>
                <a:ea typeface="Heiti SC Light" charset="-122"/>
                <a:cs typeface="Heiti SC Light" charset="-122"/>
                <a:sym typeface="Symbol" charset="2"/>
              </a:rPr>
              <a:t>生产剩余价值的两种基本方法</a:t>
            </a:r>
            <a:endParaRPr lang="zh-CN" altLang="en-US" sz="3200" dirty="0">
              <a:solidFill>
                <a:srgbClr val="C00000"/>
              </a:solidFill>
              <a:latin typeface="Heiti SC Light" charset="-122"/>
              <a:ea typeface="Heiti SC Light" charset="-122"/>
              <a:cs typeface="Heiti SC Light" charset="-122"/>
            </a:endParaRPr>
          </a:p>
        </p:txBody>
      </p:sp>
      <p:grpSp>
        <p:nvGrpSpPr>
          <p:cNvPr id="10" name="组合 59"/>
          <p:cNvGrpSpPr/>
          <p:nvPr/>
        </p:nvGrpSpPr>
        <p:grpSpPr>
          <a:xfrm>
            <a:off x="1312405" y="1869578"/>
            <a:ext cx="9531807" cy="1529858"/>
            <a:chOff x="1264428" y="1152525"/>
            <a:chExt cx="6847285" cy="2795588"/>
          </a:xfrm>
        </p:grpSpPr>
        <p:sp>
          <p:nvSpPr>
            <p:cNvPr id="11" name="圆角矩形 10"/>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2" name="圆角矩形 11"/>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13" name="矩形 12"/>
          <p:cNvSpPr/>
          <p:nvPr/>
        </p:nvSpPr>
        <p:spPr>
          <a:xfrm>
            <a:off x="1312406" y="2051399"/>
            <a:ext cx="3602268" cy="387798"/>
          </a:xfrm>
          <a:prstGeom prst="rect">
            <a:avLst/>
          </a:prstGeom>
        </p:spPr>
        <p:txBody>
          <a:bodyPr wrap="none">
            <a:spAutoFit/>
          </a:bodyPr>
          <a:lstStyle/>
          <a:p>
            <a:pPr>
              <a:lnSpc>
                <a:spcPct val="80000"/>
              </a:lnSpc>
              <a:buFontTx/>
              <a:buNone/>
            </a:pPr>
            <a:r>
              <a:rPr lang="zh-CN" altLang="zh-CN" sz="2400" b="1" dirty="0">
                <a:latin typeface="Heiti SC Light" charset="-122"/>
                <a:ea typeface="Heiti SC Light" charset="-122"/>
                <a:cs typeface="Heiti SC Light" charset="-122"/>
              </a:rPr>
              <a:t>（</a:t>
            </a:r>
            <a:r>
              <a:rPr lang="en-US" altLang="zh-CN" sz="2400" b="1" dirty="0">
                <a:latin typeface="Heiti SC Light" charset="-122"/>
                <a:ea typeface="Heiti SC Light" charset="-122"/>
                <a:cs typeface="Heiti SC Light" charset="-122"/>
              </a:rPr>
              <a:t>02</a:t>
            </a:r>
            <a:r>
              <a:rPr lang="zh-CN" altLang="zh-CN" sz="2400" b="1" dirty="0">
                <a:latin typeface="Heiti SC Light" charset="-122"/>
                <a:ea typeface="Heiti SC Light" charset="-122"/>
                <a:cs typeface="Heiti SC Light" charset="-122"/>
              </a:rPr>
              <a:t>）</a:t>
            </a:r>
            <a:r>
              <a:rPr lang="zh-CN" altLang="en-US" sz="2400" b="1" dirty="0">
                <a:latin typeface="Heiti SC Light" charset="-122"/>
                <a:ea typeface="Heiti SC Light" charset="-122"/>
                <a:cs typeface="Heiti SC Light" charset="-122"/>
              </a:rPr>
              <a:t>相</a:t>
            </a:r>
            <a:r>
              <a:rPr lang="zh-CN" altLang="zh-CN" sz="2400" b="1" dirty="0">
                <a:latin typeface="Heiti SC Light" charset="-122"/>
                <a:ea typeface="Heiti SC Light" charset="-122"/>
                <a:cs typeface="Heiti SC Light" charset="-122"/>
              </a:rPr>
              <a:t>对剩余价值生产</a:t>
            </a:r>
          </a:p>
        </p:txBody>
      </p:sp>
      <p:sp>
        <p:nvSpPr>
          <p:cNvPr id="14" name="矩形 13"/>
          <p:cNvSpPr/>
          <p:nvPr/>
        </p:nvSpPr>
        <p:spPr>
          <a:xfrm>
            <a:off x="1521934" y="2433534"/>
            <a:ext cx="8836503" cy="707886"/>
          </a:xfrm>
          <a:prstGeom prst="rect">
            <a:avLst/>
          </a:prstGeom>
        </p:spPr>
        <p:txBody>
          <a:bodyPr wrap="square">
            <a:spAutoFit/>
          </a:bodyPr>
          <a:lstStyle/>
          <a:p>
            <a:r>
              <a:rPr lang="zh-CN" altLang="zh-CN" sz="2000" b="1" dirty="0">
                <a:latin typeface="Heiti SC Light" charset="-122"/>
                <a:ea typeface="Heiti SC Light" charset="-122"/>
                <a:cs typeface="Heiti SC Light" charset="-122"/>
              </a:rPr>
              <a:t>在劳动日长度已定（或不变）的前提下，通过缩短必要劳动时间，使剩余劳动时间相对延长而进行的剩余价值生产的方法，叫做相对剩余价值生产。</a:t>
            </a:r>
          </a:p>
        </p:txBody>
      </p:sp>
      <p:graphicFrame>
        <p:nvGraphicFramePr>
          <p:cNvPr id="15" name="表格 14"/>
          <p:cNvGraphicFramePr>
            <a:graphicFrameLocks noGrp="1"/>
          </p:cNvGraphicFramePr>
          <p:nvPr>
            <p:extLst>
              <p:ext uri="{D42A27DB-BD31-4B8C-83A1-F6EECF244321}">
                <p14:modId xmlns:p14="http://schemas.microsoft.com/office/powerpoint/2010/main" val="410838075"/>
              </p:ext>
            </p:extLst>
          </p:nvPr>
        </p:nvGraphicFramePr>
        <p:xfrm>
          <a:off x="1069518" y="3848717"/>
          <a:ext cx="9989007" cy="1765359"/>
        </p:xfrm>
        <a:graphic>
          <a:graphicData uri="http://schemas.openxmlformats.org/drawingml/2006/table">
            <a:tbl>
              <a:tblPr firstRow="1" bandRow="1">
                <a:tableStyleId>{EB344D84-9AFB-497E-A393-DC336BA19D2E}</a:tableStyleId>
              </a:tblPr>
              <a:tblGrid>
                <a:gridCol w="3329669">
                  <a:extLst>
                    <a:ext uri="{9D8B030D-6E8A-4147-A177-3AD203B41FA5}">
                      <a16:colId xmlns:a16="http://schemas.microsoft.com/office/drawing/2014/main" val="20000"/>
                    </a:ext>
                  </a:extLst>
                </a:gridCol>
                <a:gridCol w="3329669">
                  <a:extLst>
                    <a:ext uri="{9D8B030D-6E8A-4147-A177-3AD203B41FA5}">
                      <a16:colId xmlns:a16="http://schemas.microsoft.com/office/drawing/2014/main" val="20001"/>
                    </a:ext>
                  </a:extLst>
                </a:gridCol>
                <a:gridCol w="3329669">
                  <a:extLst>
                    <a:ext uri="{9D8B030D-6E8A-4147-A177-3AD203B41FA5}">
                      <a16:colId xmlns:a16="http://schemas.microsoft.com/office/drawing/2014/main" val="20002"/>
                    </a:ext>
                  </a:extLst>
                </a:gridCol>
              </a:tblGrid>
              <a:tr h="588453">
                <a:tc>
                  <a:txBody>
                    <a:bodyPr/>
                    <a:lstStyle/>
                    <a:p>
                      <a:pPr algn="ctr"/>
                      <a:r>
                        <a:rPr lang="zh-CN" altLang="en-US" sz="2400" dirty="0"/>
                        <a:t>总劳动时间</a:t>
                      </a:r>
                      <a:endParaRPr lang="zh-CN" altLang="en-US" sz="2400" dirty="0">
                        <a:latin typeface="Heiti SC Light" charset="-122"/>
                        <a:ea typeface="Heiti SC Light" charset="-122"/>
                        <a:cs typeface="Heiti SC Light" charset="-122"/>
                      </a:endParaRPr>
                    </a:p>
                  </a:txBody>
                  <a:tcPr/>
                </a:tc>
                <a:tc>
                  <a:txBody>
                    <a:bodyPr/>
                    <a:lstStyle/>
                    <a:p>
                      <a:pPr algn="ctr"/>
                      <a:r>
                        <a:rPr lang="zh-CN" altLang="en-US" sz="2400" dirty="0"/>
                        <a:t>必要劳动时间</a:t>
                      </a:r>
                      <a:endParaRPr lang="zh-CN" altLang="en-US" sz="2400" dirty="0">
                        <a:latin typeface="Heiti SC Light" charset="-122"/>
                        <a:ea typeface="Heiti SC Light" charset="-122"/>
                        <a:cs typeface="Heiti SC Light" charset="-122"/>
                      </a:endParaRPr>
                    </a:p>
                  </a:txBody>
                  <a:tcPr/>
                </a:tc>
                <a:tc>
                  <a:txBody>
                    <a:bodyPr/>
                    <a:lstStyle/>
                    <a:p>
                      <a:pPr algn="ctr"/>
                      <a:r>
                        <a:rPr lang="zh-CN" altLang="en-US" sz="2400" dirty="0"/>
                        <a:t>剩余劳动时间</a:t>
                      </a:r>
                      <a:endParaRPr lang="zh-CN" altLang="en-US" sz="2400" dirty="0">
                        <a:latin typeface="Heiti SC Light" charset="-122"/>
                        <a:ea typeface="Heiti SC Light" charset="-122"/>
                        <a:cs typeface="Heiti SC Light" charset="-122"/>
                      </a:endParaRPr>
                    </a:p>
                  </a:txBody>
                  <a:tcPr/>
                </a:tc>
                <a:extLst>
                  <a:ext uri="{0D108BD9-81ED-4DB2-BD59-A6C34878D82A}">
                    <a16:rowId xmlns:a16="http://schemas.microsoft.com/office/drawing/2014/main" val="10000"/>
                  </a:ext>
                </a:extLst>
              </a:tr>
              <a:tr h="588453">
                <a:tc>
                  <a:txBody>
                    <a:bodyPr/>
                    <a:lstStyle/>
                    <a:p>
                      <a:pPr algn="ctr"/>
                      <a:r>
                        <a:rPr lang="zh-CN" altLang="en-US" sz="2400" dirty="0"/>
                        <a:t>劳动日</a:t>
                      </a:r>
                      <a:r>
                        <a:rPr lang="en-US" altLang="zh-CN" sz="2400" dirty="0"/>
                        <a:t>8</a:t>
                      </a:r>
                      <a:r>
                        <a:rPr lang="zh-CN" altLang="en-US" sz="2400" dirty="0"/>
                        <a:t>小时</a:t>
                      </a:r>
                      <a:endParaRPr lang="zh-CN" altLang="en-US" sz="2400" dirty="0">
                        <a:latin typeface="Heiti SC Light" charset="-122"/>
                        <a:ea typeface="Heiti SC Light" charset="-122"/>
                        <a:cs typeface="Heiti SC Light" charset="-122"/>
                      </a:endParaRPr>
                    </a:p>
                  </a:txBody>
                  <a:tcPr/>
                </a:tc>
                <a:tc>
                  <a:txBody>
                    <a:bodyPr/>
                    <a:lstStyle/>
                    <a:p>
                      <a:pPr algn="ctr"/>
                      <a:r>
                        <a:rPr lang="en-US" altLang="zh-CN" sz="2400" dirty="0"/>
                        <a:t>4</a:t>
                      </a:r>
                      <a:r>
                        <a:rPr lang="zh-CN" altLang="en-US" sz="2400" dirty="0"/>
                        <a:t>小时</a:t>
                      </a:r>
                      <a:endParaRPr lang="zh-CN" altLang="en-US" sz="2400" dirty="0">
                        <a:latin typeface="Heiti SC Light" charset="-122"/>
                        <a:ea typeface="Heiti SC Light" charset="-122"/>
                        <a:cs typeface="Heiti SC Light" charset="-122"/>
                      </a:endParaRPr>
                    </a:p>
                  </a:txBody>
                  <a:tcPr/>
                </a:tc>
                <a:tc>
                  <a:txBody>
                    <a:bodyPr/>
                    <a:lstStyle/>
                    <a:p>
                      <a:pPr algn="ctr"/>
                      <a:r>
                        <a:rPr lang="en-US" altLang="zh-CN" sz="2400" dirty="0"/>
                        <a:t>4</a:t>
                      </a:r>
                      <a:r>
                        <a:rPr lang="zh-CN" altLang="en-US" sz="2400" dirty="0"/>
                        <a:t>小时</a:t>
                      </a:r>
                      <a:endParaRPr lang="zh-CN" altLang="en-US" sz="2400" dirty="0">
                        <a:latin typeface="Heiti SC Light" charset="-122"/>
                        <a:ea typeface="Heiti SC Light" charset="-122"/>
                        <a:cs typeface="Heiti SC Light" charset="-122"/>
                      </a:endParaRPr>
                    </a:p>
                  </a:txBody>
                  <a:tcPr/>
                </a:tc>
                <a:extLst>
                  <a:ext uri="{0D108BD9-81ED-4DB2-BD59-A6C34878D82A}">
                    <a16:rowId xmlns:a16="http://schemas.microsoft.com/office/drawing/2014/main" val="10001"/>
                  </a:ext>
                </a:extLst>
              </a:tr>
              <a:tr h="588453">
                <a:tc>
                  <a:txBody>
                    <a:bodyPr/>
                    <a:lstStyle/>
                    <a:p>
                      <a:pPr algn="ctr"/>
                      <a:r>
                        <a:rPr lang="zh-CN" altLang="en-US" sz="2400" dirty="0"/>
                        <a:t>劳动日</a:t>
                      </a:r>
                      <a:r>
                        <a:rPr lang="en-US" altLang="zh-CN" sz="2400" dirty="0"/>
                        <a:t>8</a:t>
                      </a:r>
                      <a:r>
                        <a:rPr lang="zh-CN" altLang="en-US" sz="2400" dirty="0"/>
                        <a:t>小时</a:t>
                      </a:r>
                      <a:endParaRPr lang="zh-CN" altLang="en-US" sz="2400" dirty="0">
                        <a:latin typeface="Heiti SC Light" charset="-122"/>
                        <a:ea typeface="Heiti SC Light" charset="-122"/>
                        <a:cs typeface="Heiti SC Light" charset="-122"/>
                      </a:endParaRPr>
                    </a:p>
                  </a:txBody>
                  <a:tcPr/>
                </a:tc>
                <a:tc>
                  <a:txBody>
                    <a:bodyPr/>
                    <a:lstStyle/>
                    <a:p>
                      <a:pPr algn="ctr"/>
                      <a:r>
                        <a:rPr lang="en-US" altLang="zh-CN" sz="2400" dirty="0"/>
                        <a:t>3</a:t>
                      </a:r>
                      <a:r>
                        <a:rPr lang="zh-CN" altLang="en-US" sz="2400" dirty="0"/>
                        <a:t>小时</a:t>
                      </a:r>
                      <a:endParaRPr lang="zh-CN" altLang="en-US" sz="2400" dirty="0">
                        <a:latin typeface="Heiti SC Light" charset="-122"/>
                        <a:ea typeface="Heiti SC Light" charset="-122"/>
                        <a:cs typeface="Heiti SC Light" charset="-122"/>
                      </a:endParaRPr>
                    </a:p>
                  </a:txBody>
                  <a:tcPr/>
                </a:tc>
                <a:tc>
                  <a:txBody>
                    <a:bodyPr/>
                    <a:lstStyle/>
                    <a:p>
                      <a:pPr algn="ctr"/>
                      <a:r>
                        <a:rPr lang="en-US" altLang="zh-CN" sz="2400" dirty="0"/>
                        <a:t>4</a:t>
                      </a:r>
                      <a:r>
                        <a:rPr lang="zh-CN" altLang="en-US" sz="2400" dirty="0"/>
                        <a:t>小时</a:t>
                      </a:r>
                      <a:r>
                        <a:rPr lang="en-US" altLang="zh-CN" sz="2400" dirty="0"/>
                        <a:t>+1</a:t>
                      </a:r>
                      <a:r>
                        <a:rPr lang="zh-CN" altLang="en-US" sz="2400" dirty="0"/>
                        <a:t>小时</a:t>
                      </a:r>
                      <a:endParaRPr lang="zh-CN" altLang="en-US" sz="2400" dirty="0">
                        <a:latin typeface="Heiti SC Light" charset="-122"/>
                        <a:ea typeface="Heiti SC Light" charset="-122"/>
                        <a:cs typeface="Heiti SC Light" charset="-122"/>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0150955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0" y="0"/>
            <a:ext cx="8775865" cy="676894"/>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50000"/>
              </a:lnSpc>
              <a:buClr>
                <a:srgbClr val="6A1F5F"/>
              </a:buClr>
            </a:pPr>
            <a:endParaRPr kumimoji="1" lang="zh-CN" altLang="en-US" sz="3200" b="1" dirty="0">
              <a:latin typeface="Kaiti SC" charset="-122"/>
              <a:ea typeface="Kaiti SC" charset="-122"/>
              <a:cs typeface="Kaiti SC" charset="-122"/>
            </a:endParaRPr>
          </a:p>
        </p:txBody>
      </p:sp>
      <p:sp>
        <p:nvSpPr>
          <p:cNvPr id="5" name="矩形 4"/>
          <p:cNvSpPr/>
          <p:nvPr/>
        </p:nvSpPr>
        <p:spPr>
          <a:xfrm>
            <a:off x="71216" y="-77052"/>
            <a:ext cx="8609646" cy="830997"/>
          </a:xfrm>
          <a:prstGeom prst="rect">
            <a:avLst/>
          </a:prstGeom>
        </p:spPr>
        <p:txBody>
          <a:bodyPr wrap="square">
            <a:spAutoFit/>
          </a:bodyPr>
          <a:lstStyle/>
          <a:p>
            <a:pPr algn="just">
              <a:lnSpc>
                <a:spcPct val="150000"/>
              </a:lnSpc>
              <a:buClr>
                <a:srgbClr val="6A1F5F"/>
              </a:buClr>
            </a:pPr>
            <a:r>
              <a:rPr kumimoji="1" lang="zh-CN" altLang="en-US" sz="3200" b="1" dirty="0">
                <a:solidFill>
                  <a:schemeClr val="lt1"/>
                </a:solidFill>
                <a:latin typeface="Kaiti SC" charset="-122"/>
                <a:ea typeface="Kaiti SC" charset="-122"/>
                <a:cs typeface="Kaiti SC" charset="-122"/>
                <a:sym typeface="+mn-ea"/>
              </a:rPr>
              <a:t>生产剩余价值是资本主义生产方式的绝对规律</a:t>
            </a:r>
          </a:p>
        </p:txBody>
      </p:sp>
      <p:sp>
        <p:nvSpPr>
          <p:cNvPr id="6" name="矩形 5"/>
          <p:cNvSpPr/>
          <p:nvPr/>
        </p:nvSpPr>
        <p:spPr>
          <a:xfrm>
            <a:off x="71216" y="1086142"/>
            <a:ext cx="4515980" cy="486287"/>
          </a:xfrm>
          <a:prstGeom prst="rect">
            <a:avLst/>
          </a:prstGeom>
        </p:spPr>
        <p:txBody>
          <a:bodyPr wrap="none">
            <a:spAutoFit/>
          </a:bodyPr>
          <a:lstStyle/>
          <a:p>
            <a:pPr>
              <a:lnSpc>
                <a:spcPct val="80000"/>
              </a:lnSpc>
            </a:pPr>
            <a:r>
              <a:rPr lang="zh-CN" altLang="en-US" sz="3200" dirty="0">
                <a:solidFill>
                  <a:srgbClr val="C00000"/>
                </a:solidFill>
                <a:latin typeface="Heiti SC Light" charset="-122"/>
                <a:ea typeface="Heiti SC Light" charset="-122"/>
                <a:cs typeface="Heiti SC Light" charset="-122"/>
                <a:sym typeface="Symbol" charset="2"/>
              </a:rPr>
              <a:t>（</a:t>
            </a:r>
            <a:r>
              <a:rPr lang="en-US" altLang="zh-CN" sz="3200" dirty="0">
                <a:solidFill>
                  <a:srgbClr val="C00000"/>
                </a:solidFill>
                <a:latin typeface="Heiti SC Light" charset="-122"/>
                <a:ea typeface="Heiti SC Light" charset="-122"/>
                <a:cs typeface="Heiti SC Light" charset="-122"/>
                <a:sym typeface="Symbol" charset="2"/>
              </a:rPr>
              <a:t>5</a:t>
            </a:r>
            <a:r>
              <a:rPr lang="zh-CN" altLang="en-US" sz="3200" dirty="0">
                <a:solidFill>
                  <a:srgbClr val="C00000"/>
                </a:solidFill>
                <a:latin typeface="Heiti SC Light" charset="-122"/>
                <a:ea typeface="Heiti SC Light" charset="-122"/>
                <a:cs typeface="Heiti SC Light" charset="-122"/>
                <a:sym typeface="Symbol" charset="2"/>
              </a:rPr>
              <a:t>）超额</a:t>
            </a:r>
            <a:r>
              <a:rPr lang="zh-CN" altLang="zh-CN" sz="3200" dirty="0">
                <a:solidFill>
                  <a:srgbClr val="C00000"/>
                </a:solidFill>
                <a:latin typeface="Heiti SC Light" charset="-122"/>
                <a:ea typeface="Heiti SC Light" charset="-122"/>
                <a:cs typeface="Heiti SC Light" charset="-122"/>
                <a:sym typeface="Symbol" charset="2"/>
              </a:rPr>
              <a:t>剩余价值</a:t>
            </a:r>
            <a:r>
              <a:rPr lang="zh-CN" altLang="en-US" sz="3200" dirty="0">
                <a:solidFill>
                  <a:srgbClr val="C00000"/>
                </a:solidFill>
                <a:latin typeface="Heiti SC Light" charset="-122"/>
                <a:ea typeface="Heiti SC Light" charset="-122"/>
                <a:cs typeface="Heiti SC Light" charset="-122"/>
                <a:sym typeface="Symbol" charset="2"/>
              </a:rPr>
              <a:t>生产</a:t>
            </a:r>
            <a:endParaRPr lang="zh-CN" altLang="en-US" sz="3200" dirty="0">
              <a:solidFill>
                <a:srgbClr val="C00000"/>
              </a:solidFill>
              <a:latin typeface="Heiti SC Light" charset="-122"/>
              <a:ea typeface="Heiti SC Light" charset="-122"/>
              <a:cs typeface="Heiti SC Light" charset="-122"/>
            </a:endParaRPr>
          </a:p>
        </p:txBody>
      </p:sp>
      <p:sp>
        <p:nvSpPr>
          <p:cNvPr id="16" name="圆角矩形 15"/>
          <p:cNvSpPr/>
          <p:nvPr/>
        </p:nvSpPr>
        <p:spPr>
          <a:xfrm>
            <a:off x="2999728" y="1981677"/>
            <a:ext cx="8113062" cy="1472703"/>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just">
              <a:lnSpc>
                <a:spcPct val="90000"/>
              </a:lnSpc>
            </a:pPr>
            <a:r>
              <a:rPr lang="zh-CN" altLang="zh-CN" sz="2400" dirty="0">
                <a:solidFill>
                  <a:schemeClr val="tx1"/>
                </a:solidFill>
                <a:latin typeface="Kaiti SC" charset="-122"/>
                <a:ea typeface="Kaiti SC" charset="-122"/>
                <a:cs typeface="Kaiti SC" charset="-122"/>
              </a:rPr>
              <a:t>超额剩余价值是：由于某些或个别资本主义企业首先采用了较好的技术和生产方法进行生产，使自己的商品个别价值低于社会价值，而多得的一部分剩余价值就是超额剩余价值。</a:t>
            </a:r>
          </a:p>
        </p:txBody>
      </p:sp>
      <p:sp>
        <p:nvSpPr>
          <p:cNvPr id="17" name="矩形 42"/>
          <p:cNvSpPr>
            <a:spLocks noChangeArrowheads="1"/>
          </p:cNvSpPr>
          <p:nvPr/>
        </p:nvSpPr>
        <p:spPr bwMode="auto">
          <a:xfrm>
            <a:off x="11499056" y="1906222"/>
            <a:ext cx="692944" cy="1695450"/>
          </a:xfrm>
          <a:prstGeom prst="rect">
            <a:avLst/>
          </a:prstGeom>
          <a:solidFill>
            <a:schemeClr val="tx1">
              <a:lumMod val="75000"/>
              <a:lumOff val="25000"/>
              <a:alpha val="59999"/>
            </a:schemeClr>
          </a:solidFill>
          <a:ln>
            <a:noFill/>
          </a:ln>
        </p:spPr>
        <p:txBody>
          <a:bodyPr lIns="91434" tIns="45717" rIns="91434" bIns="4571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sp>
        <p:nvSpPr>
          <p:cNvPr id="18" name="圆角矩形 17"/>
          <p:cNvSpPr/>
          <p:nvPr/>
        </p:nvSpPr>
        <p:spPr>
          <a:xfrm>
            <a:off x="971550" y="3846804"/>
            <a:ext cx="8715375" cy="192096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just">
              <a:lnSpc>
                <a:spcPct val="90000"/>
              </a:lnSpc>
            </a:pPr>
            <a:r>
              <a:rPr lang="zh-CN" altLang="zh-CN" sz="2400" dirty="0">
                <a:solidFill>
                  <a:schemeClr val="tx1"/>
                </a:solidFill>
                <a:latin typeface="Kaiti SC" charset="-122"/>
                <a:ea typeface="Kaiti SC" charset="-122"/>
                <a:cs typeface="Kaiti SC" charset="-122"/>
              </a:rPr>
              <a:t>正是在追求超额剩余价值的刺激下，各个资本家竞相改进本企业的技术，提高劳动生产率。结果使整个社会的劳动生产率提高。劳动生产率普遍提高之后，生活资料的价值就会下降，劳动力的价值就会降低，从而必要劳动时间就会缩短，剩余劳动时间就会相应地延长，资本家就能获得相对剩余价值。</a:t>
            </a:r>
          </a:p>
        </p:txBody>
      </p:sp>
      <p:sp>
        <p:nvSpPr>
          <p:cNvPr id="19" name="矩形 42"/>
          <p:cNvSpPr>
            <a:spLocks noChangeArrowheads="1"/>
          </p:cNvSpPr>
          <p:nvPr/>
        </p:nvSpPr>
        <p:spPr bwMode="auto">
          <a:xfrm>
            <a:off x="0" y="3794608"/>
            <a:ext cx="692944" cy="2025359"/>
          </a:xfrm>
          <a:prstGeom prst="rect">
            <a:avLst/>
          </a:prstGeom>
          <a:solidFill>
            <a:schemeClr val="tx1">
              <a:lumMod val="75000"/>
              <a:lumOff val="25000"/>
              <a:alpha val="59999"/>
            </a:schemeClr>
          </a:solidFill>
          <a:ln>
            <a:noFill/>
          </a:ln>
        </p:spPr>
        <p:txBody>
          <a:bodyPr lIns="91434" tIns="45717" rIns="91434" bIns="4571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266" y="1877746"/>
            <a:ext cx="2684462" cy="1916862"/>
          </a:xfrm>
          <a:prstGeom prst="rect">
            <a:avLst/>
          </a:prstGeom>
          <a:effectLst>
            <a:softEdge rad="304800"/>
          </a:effec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6925" y="3877332"/>
            <a:ext cx="2473944" cy="1904144"/>
          </a:xfrm>
          <a:prstGeom prst="rect">
            <a:avLst/>
          </a:prstGeom>
          <a:effectLst>
            <a:softEdge rad="381000"/>
          </a:effectLst>
        </p:spPr>
      </p:pic>
    </p:spTree>
    <p:extLst>
      <p:ext uri="{BB962C8B-B14F-4D97-AF65-F5344CB8AC3E}">
        <p14:creationId xmlns:p14="http://schemas.microsoft.com/office/powerpoint/2010/main" val="142746193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0"/>
            <a:ext cx="8775865" cy="676894"/>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50000"/>
              </a:lnSpc>
              <a:buClr>
                <a:srgbClr val="6A1F5F"/>
              </a:buClr>
            </a:pPr>
            <a:endParaRPr kumimoji="1" lang="zh-CN" altLang="en-US" sz="3200" b="1" dirty="0">
              <a:latin typeface="Kaiti SC" charset="-122"/>
              <a:ea typeface="Kaiti SC" charset="-122"/>
              <a:cs typeface="Kaiti SC" charset="-122"/>
            </a:endParaRPr>
          </a:p>
        </p:txBody>
      </p:sp>
      <p:sp>
        <p:nvSpPr>
          <p:cNvPr id="4" name="矩形 3"/>
          <p:cNvSpPr/>
          <p:nvPr/>
        </p:nvSpPr>
        <p:spPr>
          <a:xfrm>
            <a:off x="71216" y="-77052"/>
            <a:ext cx="8609646" cy="830997"/>
          </a:xfrm>
          <a:prstGeom prst="rect">
            <a:avLst/>
          </a:prstGeom>
        </p:spPr>
        <p:txBody>
          <a:bodyPr wrap="square">
            <a:spAutoFit/>
          </a:bodyPr>
          <a:lstStyle/>
          <a:p>
            <a:pPr algn="just">
              <a:lnSpc>
                <a:spcPct val="150000"/>
              </a:lnSpc>
              <a:buClr>
                <a:srgbClr val="6A1F5F"/>
              </a:buClr>
            </a:pPr>
            <a:r>
              <a:rPr kumimoji="1" lang="zh-CN" altLang="en-US" sz="3200" b="1" dirty="0">
                <a:solidFill>
                  <a:schemeClr val="lt1"/>
                </a:solidFill>
                <a:latin typeface="Kaiti SC" charset="-122"/>
                <a:ea typeface="Kaiti SC" charset="-122"/>
                <a:cs typeface="Kaiti SC" charset="-122"/>
                <a:sym typeface="+mn-ea"/>
              </a:rPr>
              <a:t>生产剩余价值是资本主义生产方式的绝对规律</a:t>
            </a:r>
          </a:p>
        </p:txBody>
      </p:sp>
      <p:sp>
        <p:nvSpPr>
          <p:cNvPr id="5" name="11 Rectángulo"/>
          <p:cNvSpPr/>
          <p:nvPr/>
        </p:nvSpPr>
        <p:spPr>
          <a:xfrm>
            <a:off x="4717711" y="1409733"/>
            <a:ext cx="2468901" cy="599069"/>
          </a:xfrm>
          <a:prstGeom prst="parallelogram">
            <a:avLst/>
          </a:prstGeom>
          <a:solidFill>
            <a:srgbClr val="7E487F">
              <a:alpha val="96000"/>
            </a:srgbClr>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anchor="ctr"/>
          <a:lstStyle/>
          <a:p>
            <a:pPr algn="ctr">
              <a:defRPr/>
            </a:pPr>
            <a:r>
              <a:rPr lang="zh-CN" altLang="en-US" sz="2400" b="1">
                <a:solidFill>
                  <a:schemeClr val="bg1"/>
                </a:solidFill>
                <a:latin typeface="Kaiti SC" charset="-122"/>
                <a:ea typeface="Kaiti SC" charset="-122"/>
                <a:cs typeface="Kaiti SC" charset="-122"/>
              </a:rPr>
              <a:t>联系与区别</a:t>
            </a:r>
            <a:endParaRPr lang="es-ES" sz="2400" b="1" dirty="0">
              <a:solidFill>
                <a:schemeClr val="bg1"/>
              </a:solidFill>
              <a:latin typeface="Kaiti SC" charset="-122"/>
              <a:ea typeface="Kaiti SC" charset="-122"/>
              <a:cs typeface="Kaiti SC" charset="-122"/>
            </a:endParaRPr>
          </a:p>
        </p:txBody>
      </p:sp>
      <p:sp>
        <p:nvSpPr>
          <p:cNvPr id="6" name="矩形 5"/>
          <p:cNvSpPr/>
          <p:nvPr/>
        </p:nvSpPr>
        <p:spPr>
          <a:xfrm flipV="1">
            <a:off x="4905106" y="1454613"/>
            <a:ext cx="6926316" cy="4714969"/>
          </a:xfrm>
          <a:prstGeom prst="rect">
            <a:avLst/>
          </a:prstGeom>
          <a:noFill/>
          <a:ln w="76200">
            <a:solidFill>
              <a:srgbClr val="7E487F">
                <a:alpha val="82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 name="矩形 6"/>
          <p:cNvSpPr/>
          <p:nvPr/>
        </p:nvSpPr>
        <p:spPr>
          <a:xfrm>
            <a:off x="4933680" y="2008802"/>
            <a:ext cx="6897742" cy="4031873"/>
          </a:xfrm>
          <a:prstGeom prst="rect">
            <a:avLst/>
          </a:prstGeom>
        </p:spPr>
        <p:txBody>
          <a:bodyPr wrap="square">
            <a:spAutoFit/>
          </a:bodyPr>
          <a:lstStyle/>
          <a:p>
            <a:pPr algn="just"/>
            <a:r>
              <a:rPr lang="zh-CN" altLang="zh-CN" sz="2800" dirty="0">
                <a:latin typeface="Kaiti SC" charset="-122"/>
                <a:ea typeface="Kaiti SC" charset="-122"/>
                <a:cs typeface="Kaiti SC" charset="-122"/>
              </a:rPr>
              <a:t>联系：</a:t>
            </a:r>
            <a:endParaRPr lang="zh-CN" altLang="en-US" sz="2800" dirty="0">
              <a:latin typeface="Kaiti SC" charset="-122"/>
              <a:ea typeface="Kaiti SC" charset="-122"/>
              <a:cs typeface="Kaiti SC" charset="-122"/>
            </a:endParaRPr>
          </a:p>
          <a:p>
            <a:pPr marL="342900" indent="-342900" algn="just">
              <a:buClr>
                <a:srgbClr val="6A1F5F"/>
              </a:buClr>
              <a:buFont typeface="ZapfDingbatsITC" charset="0"/>
              <a:buChar char="✤"/>
            </a:pPr>
            <a:r>
              <a:rPr lang="zh-CN" altLang="zh-CN" sz="2000" dirty="0">
                <a:latin typeface="Kaiti SC" charset="-122"/>
                <a:ea typeface="Kaiti SC" charset="-122"/>
                <a:cs typeface="Kaiti SC" charset="-122"/>
              </a:rPr>
              <a:t>超额剩余价值属于相对剩余价值的范畴，因为它也是通过缩短必要劳动时间相应延长剩余劳动时间而产生的。</a:t>
            </a:r>
          </a:p>
          <a:p>
            <a:pPr algn="just"/>
            <a:r>
              <a:rPr lang="zh-CN" altLang="zh-CN" sz="2800" dirty="0">
                <a:latin typeface="Kaiti SC" charset="-122"/>
                <a:ea typeface="Kaiti SC" charset="-122"/>
                <a:cs typeface="Kaiti SC" charset="-122"/>
              </a:rPr>
              <a:t>区别：</a:t>
            </a:r>
            <a:endParaRPr lang="zh-CN" altLang="en-US" sz="2800" dirty="0">
              <a:latin typeface="Kaiti SC" charset="-122"/>
              <a:ea typeface="Kaiti SC" charset="-122"/>
              <a:cs typeface="Kaiti SC" charset="-122"/>
            </a:endParaRPr>
          </a:p>
          <a:p>
            <a:pPr marL="342900" indent="-342900" algn="just">
              <a:buClr>
                <a:srgbClr val="6A1F5F"/>
              </a:buClr>
              <a:buFont typeface="ZapfDingbatsITC" charset="0"/>
              <a:buChar char="✤"/>
            </a:pPr>
            <a:r>
              <a:rPr lang="zh-CN" altLang="zh-CN" sz="2000" dirty="0">
                <a:latin typeface="Kaiti SC" charset="-122"/>
                <a:ea typeface="Kaiti SC" charset="-122"/>
                <a:cs typeface="Kaiti SC" charset="-122"/>
                <a:sym typeface="Wingdings" charset="2"/>
              </a:rPr>
              <a:t>（1）超额剩余价值是个别资本家获得的，而相对剩余价值是整个资产阶级都能获得。</a:t>
            </a:r>
            <a:endParaRPr lang="zh-CN" altLang="en-US" sz="2000" dirty="0">
              <a:latin typeface="Kaiti SC" charset="-122"/>
              <a:ea typeface="Kaiti SC" charset="-122"/>
              <a:cs typeface="Kaiti SC" charset="-122"/>
              <a:sym typeface="Wingdings" charset="2"/>
            </a:endParaRPr>
          </a:p>
          <a:p>
            <a:pPr marL="342900" indent="-342900" algn="just">
              <a:buClr>
                <a:srgbClr val="6A1F5F"/>
              </a:buClr>
              <a:buFont typeface="ZapfDingbatsITC" charset="0"/>
              <a:buChar char="✤"/>
            </a:pPr>
            <a:r>
              <a:rPr lang="zh-CN" altLang="zh-CN" sz="2000" dirty="0">
                <a:latin typeface="Kaiti SC" charset="-122"/>
                <a:ea typeface="Kaiti SC" charset="-122"/>
                <a:cs typeface="Kaiti SC" charset="-122"/>
                <a:sym typeface="Wingdings" charset="2"/>
              </a:rPr>
              <a:t>（2）个别资本家所获得的超额剩余价值是暂时的，而一旦全社会劳动生产率提高，整个资产阶级将长期稳定地获得相对剩余价值。　</a:t>
            </a:r>
            <a:endParaRPr lang="zh-CN" altLang="en-US" sz="2000" dirty="0">
              <a:latin typeface="Kaiti SC" charset="-122"/>
              <a:ea typeface="Kaiti SC" charset="-122"/>
              <a:cs typeface="Kaiti SC" charset="-122"/>
              <a:sym typeface="Wingdings" charset="2"/>
            </a:endParaRPr>
          </a:p>
          <a:p>
            <a:pPr marL="342900" indent="-342900" algn="just">
              <a:buClr>
                <a:srgbClr val="6A1F5F"/>
              </a:buClr>
              <a:buFont typeface="ZapfDingbatsITC" charset="0"/>
              <a:buChar char="✤"/>
            </a:pPr>
            <a:r>
              <a:rPr lang="zh-CN" altLang="zh-CN" sz="2000" dirty="0">
                <a:latin typeface="Kaiti SC" charset="-122"/>
                <a:ea typeface="Kaiti SC" charset="-122"/>
                <a:cs typeface="Kaiti SC" charset="-122"/>
                <a:sym typeface="Wingdings" charset="2"/>
              </a:rPr>
              <a:t>（3）超额剩余价值的获得不需要降低劳动力的价值和社会劳动生产率的提高，而相对剩余价值则是以降低劳动力价值和社会劳动生产率的提高为条件的。</a:t>
            </a:r>
            <a:endParaRPr lang="zh-CN" altLang="zh-CN" sz="2000" dirty="0">
              <a:latin typeface="Kaiti SC" charset="-122"/>
              <a:ea typeface="Kaiti SC" charset="-122"/>
              <a:cs typeface="Kaiti SC" charset="-122"/>
            </a:endParaRPr>
          </a:p>
        </p:txBody>
      </p:sp>
      <p:sp>
        <p:nvSpPr>
          <p:cNvPr id="8" name="矩形 7"/>
          <p:cNvSpPr/>
          <p:nvPr/>
        </p:nvSpPr>
        <p:spPr>
          <a:xfrm>
            <a:off x="-41399" y="923446"/>
            <a:ext cx="4515980" cy="486287"/>
          </a:xfrm>
          <a:prstGeom prst="rect">
            <a:avLst/>
          </a:prstGeom>
        </p:spPr>
        <p:txBody>
          <a:bodyPr wrap="none">
            <a:spAutoFit/>
          </a:bodyPr>
          <a:lstStyle/>
          <a:p>
            <a:pPr>
              <a:lnSpc>
                <a:spcPct val="80000"/>
              </a:lnSpc>
            </a:pPr>
            <a:r>
              <a:rPr lang="zh-CN" altLang="en-US" sz="3200" dirty="0">
                <a:solidFill>
                  <a:srgbClr val="C00000"/>
                </a:solidFill>
                <a:latin typeface="Heiti SC Light" charset="-122"/>
                <a:ea typeface="Heiti SC Light" charset="-122"/>
                <a:cs typeface="Heiti SC Light" charset="-122"/>
                <a:sym typeface="Symbol" charset="2"/>
              </a:rPr>
              <a:t>（</a:t>
            </a:r>
            <a:r>
              <a:rPr lang="en-US" altLang="zh-CN" sz="3200" dirty="0">
                <a:solidFill>
                  <a:srgbClr val="C00000"/>
                </a:solidFill>
                <a:latin typeface="Heiti SC Light" charset="-122"/>
                <a:ea typeface="Heiti SC Light" charset="-122"/>
                <a:cs typeface="Heiti SC Light" charset="-122"/>
                <a:sym typeface="Symbol" charset="2"/>
              </a:rPr>
              <a:t>5</a:t>
            </a:r>
            <a:r>
              <a:rPr lang="zh-CN" altLang="en-US" sz="3200" dirty="0">
                <a:solidFill>
                  <a:srgbClr val="C00000"/>
                </a:solidFill>
                <a:latin typeface="Heiti SC Light" charset="-122"/>
                <a:ea typeface="Heiti SC Light" charset="-122"/>
                <a:cs typeface="Heiti SC Light" charset="-122"/>
                <a:sym typeface="Symbol" charset="2"/>
              </a:rPr>
              <a:t>）超额</a:t>
            </a:r>
            <a:r>
              <a:rPr lang="zh-CN" altLang="zh-CN" sz="3200" dirty="0">
                <a:solidFill>
                  <a:srgbClr val="C00000"/>
                </a:solidFill>
                <a:latin typeface="Heiti SC Light" charset="-122"/>
                <a:ea typeface="Heiti SC Light" charset="-122"/>
                <a:cs typeface="Heiti SC Light" charset="-122"/>
                <a:sym typeface="Symbol" charset="2"/>
              </a:rPr>
              <a:t>剩余价值</a:t>
            </a:r>
            <a:r>
              <a:rPr lang="zh-CN" altLang="en-US" sz="3200" dirty="0">
                <a:solidFill>
                  <a:srgbClr val="C00000"/>
                </a:solidFill>
                <a:latin typeface="Heiti SC Light" charset="-122"/>
                <a:ea typeface="Heiti SC Light" charset="-122"/>
                <a:cs typeface="Heiti SC Light" charset="-122"/>
                <a:sym typeface="Symbol" charset="2"/>
              </a:rPr>
              <a:t>生产</a:t>
            </a:r>
            <a:endParaRPr lang="zh-CN" altLang="en-US" sz="3200" dirty="0">
              <a:solidFill>
                <a:srgbClr val="C00000"/>
              </a:solidFill>
              <a:latin typeface="Heiti SC Light" charset="-122"/>
              <a:ea typeface="Heiti SC Light" charset="-122"/>
              <a:cs typeface="Heiti SC Light"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37" y="1454613"/>
            <a:ext cx="4417673" cy="4714969"/>
          </a:xfrm>
          <a:prstGeom prst="rect">
            <a:avLst/>
          </a:prstGeom>
          <a:effectLst>
            <a:softEdge rad="355600"/>
          </a:effectLst>
        </p:spPr>
      </p:pic>
    </p:spTree>
    <p:extLst>
      <p:ext uri="{BB962C8B-B14F-4D97-AF65-F5344CB8AC3E}">
        <p14:creationId xmlns:p14="http://schemas.microsoft.com/office/powerpoint/2010/main" val="75859176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0"/>
            <a:ext cx="8775865" cy="676894"/>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50000"/>
              </a:lnSpc>
              <a:buClr>
                <a:srgbClr val="6A1F5F"/>
              </a:buClr>
            </a:pPr>
            <a:endParaRPr kumimoji="1" lang="zh-CN" altLang="en-US" sz="3200" b="1" dirty="0">
              <a:latin typeface="Kaiti SC" charset="-122"/>
              <a:ea typeface="Kaiti SC" charset="-122"/>
              <a:cs typeface="Kaiti SC" charset="-122"/>
            </a:endParaRPr>
          </a:p>
        </p:txBody>
      </p:sp>
      <p:sp>
        <p:nvSpPr>
          <p:cNvPr id="4" name="矩形 3"/>
          <p:cNvSpPr/>
          <p:nvPr/>
        </p:nvSpPr>
        <p:spPr>
          <a:xfrm>
            <a:off x="71216" y="-77052"/>
            <a:ext cx="8609646" cy="830997"/>
          </a:xfrm>
          <a:prstGeom prst="rect">
            <a:avLst/>
          </a:prstGeom>
        </p:spPr>
        <p:txBody>
          <a:bodyPr wrap="square">
            <a:spAutoFit/>
          </a:bodyPr>
          <a:lstStyle/>
          <a:p>
            <a:pPr algn="just">
              <a:lnSpc>
                <a:spcPct val="150000"/>
              </a:lnSpc>
              <a:buClr>
                <a:srgbClr val="6A1F5F"/>
              </a:buClr>
            </a:pPr>
            <a:r>
              <a:rPr kumimoji="1" lang="zh-CN" altLang="en-US" sz="3200" b="1" dirty="0">
                <a:solidFill>
                  <a:schemeClr val="lt1"/>
                </a:solidFill>
                <a:latin typeface="Kaiti SC" charset="-122"/>
                <a:ea typeface="Kaiti SC" charset="-122"/>
                <a:cs typeface="Kaiti SC" charset="-122"/>
                <a:sym typeface="+mn-ea"/>
              </a:rPr>
              <a:t>生产剩余价值是资本主义生产方式的绝对规律</a:t>
            </a:r>
          </a:p>
        </p:txBody>
      </p:sp>
      <p:sp>
        <p:nvSpPr>
          <p:cNvPr id="5" name="11 Rectángulo"/>
          <p:cNvSpPr/>
          <p:nvPr/>
        </p:nvSpPr>
        <p:spPr>
          <a:xfrm>
            <a:off x="4731998" y="1909796"/>
            <a:ext cx="2468901" cy="599069"/>
          </a:xfrm>
          <a:prstGeom prst="parallelogram">
            <a:avLst/>
          </a:prstGeom>
          <a:solidFill>
            <a:srgbClr val="7E487F">
              <a:alpha val="96000"/>
            </a:srgbClr>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anchor="ctr"/>
          <a:lstStyle/>
          <a:p>
            <a:pPr algn="ctr">
              <a:defRPr/>
            </a:pPr>
            <a:r>
              <a:rPr lang="zh-CN" altLang="en-US" sz="2400" b="1" dirty="0">
                <a:solidFill>
                  <a:schemeClr val="bg1"/>
                </a:solidFill>
                <a:latin typeface="Kaiti SC" charset="-122"/>
                <a:ea typeface="Kaiti SC" charset="-122"/>
                <a:cs typeface="Kaiti SC" charset="-122"/>
              </a:rPr>
              <a:t>资本积累</a:t>
            </a:r>
            <a:endParaRPr lang="es-ES" sz="2400" b="1" dirty="0">
              <a:solidFill>
                <a:schemeClr val="bg1"/>
              </a:solidFill>
              <a:latin typeface="Kaiti SC" charset="-122"/>
              <a:ea typeface="Kaiti SC" charset="-122"/>
              <a:cs typeface="Kaiti SC" charset="-122"/>
            </a:endParaRPr>
          </a:p>
        </p:txBody>
      </p:sp>
      <p:sp>
        <p:nvSpPr>
          <p:cNvPr id="6" name="矩形 5"/>
          <p:cNvSpPr/>
          <p:nvPr/>
        </p:nvSpPr>
        <p:spPr>
          <a:xfrm flipV="1">
            <a:off x="4919393" y="1954675"/>
            <a:ext cx="6926316" cy="3588875"/>
          </a:xfrm>
          <a:prstGeom prst="rect">
            <a:avLst/>
          </a:prstGeom>
          <a:noFill/>
          <a:ln w="76200">
            <a:solidFill>
              <a:srgbClr val="7E487F">
                <a:alpha val="82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矩形 7"/>
          <p:cNvSpPr/>
          <p:nvPr/>
        </p:nvSpPr>
        <p:spPr>
          <a:xfrm>
            <a:off x="0" y="1149692"/>
            <a:ext cx="4528804" cy="486287"/>
          </a:xfrm>
          <a:prstGeom prst="rect">
            <a:avLst/>
          </a:prstGeom>
        </p:spPr>
        <p:txBody>
          <a:bodyPr wrap="none">
            <a:spAutoFit/>
          </a:bodyPr>
          <a:lstStyle/>
          <a:p>
            <a:pPr>
              <a:lnSpc>
                <a:spcPct val="80000"/>
              </a:lnSpc>
            </a:pPr>
            <a:r>
              <a:rPr lang="zh-CN" altLang="en-US" sz="3200" dirty="0">
                <a:solidFill>
                  <a:srgbClr val="C00000"/>
                </a:solidFill>
                <a:latin typeface="Heiti SC Light" charset="-122"/>
                <a:ea typeface="Heiti SC Light" charset="-122"/>
                <a:cs typeface="Heiti SC Light" charset="-122"/>
                <a:sym typeface="Symbol" charset="2"/>
              </a:rPr>
              <a:t>（</a:t>
            </a:r>
            <a:r>
              <a:rPr lang="en-US" altLang="zh-CN" sz="3200" dirty="0">
                <a:solidFill>
                  <a:srgbClr val="C00000"/>
                </a:solidFill>
                <a:latin typeface="Heiti SC Light" charset="-122"/>
                <a:ea typeface="Heiti SC Light" charset="-122"/>
                <a:cs typeface="Heiti SC Light" charset="-122"/>
                <a:sym typeface="Symbol" charset="2"/>
              </a:rPr>
              <a:t>6</a:t>
            </a:r>
            <a:r>
              <a:rPr lang="zh-CN" altLang="en-US" sz="3200" dirty="0">
                <a:solidFill>
                  <a:srgbClr val="C00000"/>
                </a:solidFill>
                <a:latin typeface="Heiti SC Light" charset="-122"/>
                <a:ea typeface="Heiti SC Light" charset="-122"/>
                <a:cs typeface="Heiti SC Light" charset="-122"/>
                <a:sym typeface="Symbol" charset="2"/>
              </a:rPr>
              <a:t>）资本积累与再生产</a:t>
            </a:r>
            <a:endParaRPr lang="zh-CN" altLang="en-US" sz="3200" dirty="0">
              <a:solidFill>
                <a:srgbClr val="C00000"/>
              </a:solidFill>
              <a:latin typeface="Heiti SC Light" charset="-122"/>
              <a:ea typeface="Heiti SC Light" charset="-122"/>
              <a:cs typeface="Heiti SC Light" charset="-122"/>
            </a:endParaRPr>
          </a:p>
        </p:txBody>
      </p:sp>
      <p:sp>
        <p:nvSpPr>
          <p:cNvPr id="2" name="矩形 1"/>
          <p:cNvSpPr/>
          <p:nvPr/>
        </p:nvSpPr>
        <p:spPr>
          <a:xfrm>
            <a:off x="5133974" y="2595734"/>
            <a:ext cx="6581776" cy="1631216"/>
          </a:xfrm>
          <a:prstGeom prst="rect">
            <a:avLst/>
          </a:prstGeom>
        </p:spPr>
        <p:txBody>
          <a:bodyPr wrap="square">
            <a:spAutoFit/>
          </a:bodyPr>
          <a:lstStyle/>
          <a:p>
            <a:pPr marL="342900" indent="-342900">
              <a:buClr>
                <a:srgbClr val="6A1F5F"/>
              </a:buClr>
              <a:buFont typeface="HiraginoSans-W3" charset="-128"/>
              <a:buChar char="❖"/>
            </a:pPr>
            <a:r>
              <a:rPr lang="zh-CN" altLang="zh-CN" sz="2000" b="1" dirty="0">
                <a:latin typeface="Kaiti SC" charset="-122"/>
                <a:ea typeface="Kaiti SC" charset="-122"/>
                <a:cs typeface="Kaiti SC" charset="-122"/>
              </a:rPr>
              <a:t>资本积累：</a:t>
            </a:r>
            <a:r>
              <a:rPr lang="zh-CN" altLang="zh-CN" sz="2000" dirty="0">
                <a:latin typeface="Kaiti SC" charset="-122"/>
                <a:ea typeface="Kaiti SC" charset="-122"/>
                <a:cs typeface="Kaiti SC" charset="-122"/>
              </a:rPr>
              <a:t>把剩余价值当作资本使用，或者说，把剩余价值再转化为资本。</a:t>
            </a:r>
            <a:endParaRPr lang="zh-CN" altLang="en-US" sz="2000" dirty="0">
              <a:latin typeface="Kaiti SC" charset="-122"/>
              <a:ea typeface="Kaiti SC" charset="-122"/>
              <a:cs typeface="Kaiti SC" charset="-122"/>
            </a:endParaRPr>
          </a:p>
          <a:p>
            <a:pPr marL="342900" indent="-342900">
              <a:buClr>
                <a:srgbClr val="6A1F5F"/>
              </a:buClr>
              <a:buFont typeface="HiraginoSans-W3" charset="-128"/>
              <a:buChar char="❖"/>
            </a:pPr>
            <a:r>
              <a:rPr lang="zh-CN" altLang="zh-CN" sz="2000" b="1" dirty="0">
                <a:latin typeface="Kaiti SC" charset="-122"/>
                <a:ea typeface="Kaiti SC" charset="-122"/>
                <a:cs typeface="Kaiti SC" charset="-122"/>
              </a:rPr>
              <a:t>资本积累的实质</a:t>
            </a:r>
            <a:r>
              <a:rPr lang="zh-CN" altLang="en-US" sz="2000" b="1" dirty="0">
                <a:latin typeface="Kaiti SC" charset="-122"/>
                <a:ea typeface="Kaiti SC" charset="-122"/>
                <a:cs typeface="Kaiti SC" charset="-122"/>
              </a:rPr>
              <a:t>：</a:t>
            </a:r>
            <a:r>
              <a:rPr lang="zh-CN" altLang="zh-CN" sz="2000" dirty="0">
                <a:latin typeface="Kaiti SC" charset="-122"/>
                <a:ea typeface="Kaiti SC" charset="-122"/>
                <a:cs typeface="Kaiti SC" charset="-122"/>
              </a:rPr>
              <a:t>资本家利用无偿占有的剩余价值，进行积累，扩大再生产规模，从而进一步无偿占有更多的剩余价值</a:t>
            </a:r>
            <a:r>
              <a:rPr lang="zh-CN" altLang="en-US" sz="2000" dirty="0">
                <a:latin typeface="Kaiti SC" charset="-122"/>
                <a:ea typeface="Kaiti SC" charset="-122"/>
                <a:cs typeface="Kaiti SC" charset="-122"/>
              </a:rPr>
              <a:t>。</a:t>
            </a:r>
            <a:endParaRPr lang="zh-CN" altLang="zh-CN" sz="2000" dirty="0">
              <a:latin typeface="Kaiti SC" charset="-122"/>
              <a:ea typeface="Kaiti SC" charset="-122"/>
              <a:cs typeface="Kaiti SC" charset="-122"/>
            </a:endParaRPr>
          </a:p>
        </p:txBody>
      </p:sp>
      <p:sp>
        <p:nvSpPr>
          <p:cNvPr id="9" name="文本框 8"/>
          <p:cNvSpPr txBox="1"/>
          <p:nvPr/>
        </p:nvSpPr>
        <p:spPr>
          <a:xfrm>
            <a:off x="5786437" y="4386263"/>
            <a:ext cx="184731" cy="369332"/>
          </a:xfrm>
          <a:prstGeom prst="rect">
            <a:avLst/>
          </a:prstGeom>
          <a:noFill/>
        </p:spPr>
        <p:txBody>
          <a:bodyPr wrap="none" rtlCol="0">
            <a:spAutoFit/>
          </a:bodyPr>
          <a:lstStyle/>
          <a:p>
            <a:endParaRPr kumimoji="1" lang="zh-CN" altLang="en-US" dirty="0"/>
          </a:p>
        </p:txBody>
      </p:sp>
      <p:sp>
        <p:nvSpPr>
          <p:cNvPr id="10" name="文本框 9"/>
          <p:cNvSpPr txBox="1"/>
          <p:nvPr/>
        </p:nvSpPr>
        <p:spPr>
          <a:xfrm>
            <a:off x="5133974" y="4226950"/>
            <a:ext cx="3557384" cy="1015663"/>
          </a:xfrm>
          <a:prstGeom prst="rect">
            <a:avLst/>
          </a:prstGeom>
          <a:noFill/>
        </p:spPr>
        <p:txBody>
          <a:bodyPr wrap="none" rtlCol="0">
            <a:spAutoFit/>
          </a:bodyPr>
          <a:lstStyle/>
          <a:p>
            <a:pPr marL="342900" indent="-342900">
              <a:buClr>
                <a:srgbClr val="6A1F5F"/>
              </a:buClr>
              <a:buFont typeface="HiraginoSans-W3" charset="-128"/>
              <a:buChar char="❖"/>
            </a:pPr>
            <a:r>
              <a:rPr kumimoji="1" lang="zh-CN" altLang="en-US" sz="2000" b="1" dirty="0">
                <a:latin typeface="Heiti SC Light" charset="-122"/>
                <a:ea typeface="Heiti SC Light" charset="-122"/>
                <a:cs typeface="Heiti SC Light" charset="-122"/>
              </a:rPr>
              <a:t>影响资本积累的因素：</a:t>
            </a:r>
          </a:p>
          <a:p>
            <a:pPr marL="800100" lvl="1" indent="-342900">
              <a:buFont typeface="Wingdings" charset="2"/>
              <a:buChar char="l"/>
            </a:pPr>
            <a:r>
              <a:rPr kumimoji="1" lang="zh-CN" altLang="en-US" sz="2000" dirty="0">
                <a:latin typeface="Heiti SC Light" charset="-122"/>
                <a:ea typeface="Heiti SC Light" charset="-122"/>
                <a:cs typeface="Heiti SC Light" charset="-122"/>
              </a:rPr>
              <a:t>对劳动力的剥削程度</a:t>
            </a:r>
          </a:p>
          <a:p>
            <a:pPr marL="800100" lvl="1" indent="-342900">
              <a:buFont typeface="Wingdings" charset="2"/>
              <a:buChar char="l"/>
            </a:pPr>
            <a:r>
              <a:rPr kumimoji="1" lang="zh-CN" altLang="en-US" sz="2000" dirty="0">
                <a:latin typeface="Heiti SC Light" charset="-122"/>
                <a:ea typeface="Heiti SC Light" charset="-122"/>
                <a:cs typeface="Heiti SC Light" charset="-122"/>
              </a:rPr>
              <a:t>社会劳动生产率的水平</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132" y="1954675"/>
            <a:ext cx="4403865" cy="3588875"/>
          </a:xfrm>
          <a:prstGeom prst="rect">
            <a:avLst/>
          </a:prstGeom>
          <a:effectLst>
            <a:softEdge rad="292100"/>
          </a:effectLst>
        </p:spPr>
      </p:pic>
    </p:spTree>
    <p:extLst>
      <p:ext uri="{BB962C8B-B14F-4D97-AF65-F5344CB8AC3E}">
        <p14:creationId xmlns:p14="http://schemas.microsoft.com/office/powerpoint/2010/main" val="69653434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endParaRPr lang="zh-CN" altLang="zh-CN" sz="4000" b="1" dirty="0">
              <a:solidFill>
                <a:srgbClr val="C00000"/>
              </a:solidFill>
            </a:endParaRPr>
          </a:p>
        </p:txBody>
      </p:sp>
      <p:sp>
        <p:nvSpPr>
          <p:cNvPr id="54275" name="Rectangle 3"/>
          <p:cNvSpPr>
            <a:spLocks noGrp="1" noChangeArrowheads="1"/>
          </p:cNvSpPr>
          <p:nvPr>
            <p:ph idx="1"/>
          </p:nvPr>
        </p:nvSpPr>
        <p:spPr>
          <a:xfrm>
            <a:off x="624417" y="1601788"/>
            <a:ext cx="10972800" cy="4494212"/>
          </a:xfrm>
        </p:spPr>
        <p:txBody>
          <a:bodyPr/>
          <a:lstStyle/>
          <a:p>
            <a:pPr>
              <a:lnSpc>
                <a:spcPct val="90000"/>
              </a:lnSpc>
              <a:buFontTx/>
              <a:buNone/>
            </a:pPr>
            <a:endParaRPr lang="zh-CN" altLang="zh-CN" b="1" dirty="0">
              <a:solidFill>
                <a:schemeClr val="hlink"/>
              </a:solidFill>
            </a:endParaRPr>
          </a:p>
          <a:p>
            <a:pPr>
              <a:lnSpc>
                <a:spcPct val="90000"/>
              </a:lnSpc>
              <a:buFontTx/>
              <a:buNone/>
            </a:pPr>
            <a:r>
              <a:rPr lang="zh-CN" altLang="zh-CN" sz="2000" dirty="0">
                <a:latin typeface="Kaiti SC" charset="-122"/>
                <a:ea typeface="Kaiti SC" charset="-122"/>
                <a:cs typeface="Kaiti SC" charset="-122"/>
              </a:rPr>
              <a:t>         </a:t>
            </a:r>
            <a:r>
              <a:rPr lang="zh-CN" altLang="zh-CN" dirty="0">
                <a:latin typeface="Kaiti SC" charset="-122"/>
                <a:ea typeface="Kaiti SC" charset="-122"/>
                <a:cs typeface="Kaiti SC" charset="-122"/>
              </a:rPr>
              <a:t>从生产规模上来看，再生产分为简单再生产和扩大再生产。</a:t>
            </a:r>
          </a:p>
          <a:p>
            <a:pPr>
              <a:lnSpc>
                <a:spcPct val="90000"/>
              </a:lnSpc>
              <a:buFontTx/>
              <a:buNone/>
            </a:pPr>
            <a:endParaRPr lang="zh-CN" altLang="zh-CN" dirty="0">
              <a:latin typeface="Kaiti SC" charset="-122"/>
              <a:ea typeface="Kaiti SC" charset="-122"/>
              <a:cs typeface="Kaiti SC" charset="-122"/>
            </a:endParaRPr>
          </a:p>
          <a:p>
            <a:pPr>
              <a:lnSpc>
                <a:spcPct val="90000"/>
              </a:lnSpc>
              <a:buFontTx/>
              <a:buNone/>
            </a:pPr>
            <a:r>
              <a:rPr lang="en-US" altLang="zh-CN" dirty="0">
                <a:latin typeface="Kaiti SC" charset="-122"/>
                <a:ea typeface="Kaiti SC" charset="-122"/>
                <a:cs typeface="Kaiti SC" charset="-122"/>
              </a:rPr>
              <a:t>        </a:t>
            </a:r>
            <a:r>
              <a:rPr lang="zh-CN" altLang="zh-CN" dirty="0">
                <a:latin typeface="Kaiti SC" charset="-122"/>
                <a:ea typeface="Kaiti SC" charset="-122"/>
                <a:cs typeface="Kaiti SC" charset="-122"/>
              </a:rPr>
              <a:t>简单再生产：生产在原有的规模上重复。</a:t>
            </a:r>
          </a:p>
          <a:p>
            <a:pPr>
              <a:lnSpc>
                <a:spcPct val="90000"/>
              </a:lnSpc>
              <a:buFontTx/>
              <a:buNone/>
            </a:pPr>
            <a:endParaRPr lang="zh-CN" altLang="zh-CN" dirty="0">
              <a:latin typeface="Kaiti SC" charset="-122"/>
              <a:ea typeface="Kaiti SC" charset="-122"/>
              <a:cs typeface="Kaiti SC" charset="-122"/>
            </a:endParaRPr>
          </a:p>
          <a:p>
            <a:pPr>
              <a:lnSpc>
                <a:spcPct val="90000"/>
              </a:lnSpc>
              <a:buFontTx/>
              <a:buNone/>
            </a:pPr>
            <a:r>
              <a:rPr lang="en-US" altLang="zh-CN" dirty="0">
                <a:latin typeface="Kaiti SC" charset="-122"/>
                <a:ea typeface="Kaiti SC" charset="-122"/>
                <a:cs typeface="Kaiti SC" charset="-122"/>
              </a:rPr>
              <a:t>        </a:t>
            </a:r>
            <a:r>
              <a:rPr lang="zh-CN" altLang="zh-CN" dirty="0">
                <a:latin typeface="Kaiti SC" charset="-122"/>
                <a:ea typeface="Kaiti SC" charset="-122"/>
                <a:cs typeface="Kaiti SC" charset="-122"/>
              </a:rPr>
              <a:t>扩大再生产：生产在扩大了的规模上进行。</a:t>
            </a:r>
          </a:p>
          <a:p>
            <a:pPr>
              <a:lnSpc>
                <a:spcPct val="90000"/>
              </a:lnSpc>
              <a:buFontTx/>
              <a:buNone/>
            </a:pPr>
            <a:r>
              <a:rPr lang="zh-CN" altLang="zh-CN" sz="2800" b="1" dirty="0"/>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grpId="0" nodeType="clickEffect">
                                  <p:stCondLst>
                                    <p:cond delay="0"/>
                                  </p:stCondLst>
                                  <p:childTnLst>
                                    <p:set>
                                      <p:cBhvr>
                                        <p:cTn id="6" dur="1" fill="hold">
                                          <p:stCondLst>
                                            <p:cond delay="0"/>
                                          </p:stCondLst>
                                        </p:cTn>
                                        <p:tgtEl>
                                          <p:spTgt spid="54275">
                                            <p:txEl>
                                              <p:pRg st="1" end="1"/>
                                            </p:txEl>
                                          </p:spTgt>
                                        </p:tgtEl>
                                        <p:attrNameLst>
                                          <p:attrName>style.visibility</p:attrName>
                                        </p:attrNameLst>
                                      </p:cBhvr>
                                      <p:to>
                                        <p:strVal val="visible"/>
                                      </p:to>
                                    </p:set>
                                    <p:anim calcmode="lin" valueType="num">
                                      <p:cBhvr additive="base">
                                        <p:cTn id="7" dur="500" fill="hold"/>
                                        <p:tgtEl>
                                          <p:spTgt spid="54275">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427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54275">
                                            <p:txEl>
                                              <p:pRg st="3" end="3"/>
                                            </p:txEl>
                                          </p:spTgt>
                                        </p:tgtEl>
                                        <p:attrNameLst>
                                          <p:attrName>style.visibility</p:attrName>
                                        </p:attrNameLst>
                                      </p:cBhvr>
                                      <p:to>
                                        <p:strVal val="visible"/>
                                      </p:to>
                                    </p:set>
                                    <p:anim calcmode="lin" valueType="num">
                                      <p:cBhvr additive="base">
                                        <p:cTn id="13" dur="500" fill="hold"/>
                                        <p:tgtEl>
                                          <p:spTgt spid="54275">
                                            <p:txEl>
                                              <p:pRg st="3" end="3"/>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427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54275">
                                            <p:txEl>
                                              <p:pRg st="5" end="5"/>
                                            </p:txEl>
                                          </p:spTgt>
                                        </p:tgtEl>
                                        <p:attrNameLst>
                                          <p:attrName>style.visibility</p:attrName>
                                        </p:attrNameLst>
                                      </p:cBhvr>
                                      <p:to>
                                        <p:strVal val="visible"/>
                                      </p:to>
                                    </p:set>
                                    <p:anim calcmode="lin" valueType="num">
                                      <p:cBhvr additive="base">
                                        <p:cTn id="19" dur="500" fill="hold"/>
                                        <p:tgtEl>
                                          <p:spTgt spid="54275">
                                            <p:txEl>
                                              <p:pRg st="5" end="5"/>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427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54275">
                                            <p:txEl>
                                              <p:pRg st="6" end="6"/>
                                            </p:txEl>
                                          </p:spTgt>
                                        </p:tgtEl>
                                        <p:attrNameLst>
                                          <p:attrName>style.visibility</p:attrName>
                                        </p:attrNameLst>
                                      </p:cBhvr>
                                      <p:to>
                                        <p:strVal val="visible"/>
                                      </p:to>
                                    </p:set>
                                    <p:anim calcmode="lin" valueType="num">
                                      <p:cBhvr additive="base">
                                        <p:cTn id="25" dur="500" fill="hold"/>
                                        <p:tgtEl>
                                          <p:spTgt spid="54275">
                                            <p:txEl>
                                              <p:pRg st="6" end="6"/>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427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idx="1"/>
          </p:nvPr>
        </p:nvSpPr>
        <p:spPr>
          <a:xfrm>
            <a:off x="239185" y="1600200"/>
            <a:ext cx="11618383" cy="4495800"/>
          </a:xfrm>
        </p:spPr>
        <p:txBody>
          <a:bodyPr/>
          <a:lstStyle/>
          <a:p>
            <a:pPr>
              <a:buNone/>
            </a:pPr>
            <a:r>
              <a:rPr lang="zh-CN" altLang="zh-CN" b="1" dirty="0">
                <a:solidFill>
                  <a:srgbClr val="FFFF00"/>
                </a:solidFill>
              </a:rPr>
              <a:t>         </a:t>
            </a:r>
            <a:r>
              <a:rPr lang="zh-CN" altLang="zh-CN" dirty="0">
                <a:latin typeface="Kaiti SC" charset="-122"/>
                <a:ea typeface="Kaiti SC" charset="-122"/>
                <a:cs typeface="Kaiti SC" charset="-122"/>
              </a:rPr>
              <a:t>资本主义的简单再生产，是资本家把剩余价值全部用于个人消费，使生产在原有规模上重复进行。</a:t>
            </a:r>
          </a:p>
          <a:p>
            <a:pPr>
              <a:buNone/>
            </a:pPr>
            <a:r>
              <a:rPr lang="zh-CN" altLang="zh-CN" dirty="0">
                <a:latin typeface="Kaiti SC" charset="-122"/>
                <a:ea typeface="Kaiti SC" charset="-122"/>
                <a:cs typeface="Kaiti SC" charset="-122"/>
              </a:rPr>
              <a:t>　　　例如：有一个资本家有资本1万元，假定不变资本和可变资本的比例是8：2，剩余价值率为100%。生产结束后全部产品的价值是：</a:t>
            </a:r>
          </a:p>
          <a:p>
            <a:pPr>
              <a:buNone/>
            </a:pPr>
            <a:r>
              <a:rPr lang="zh-CN" altLang="zh-CN" dirty="0">
                <a:latin typeface="Kaiti SC" charset="-122"/>
                <a:ea typeface="Kaiti SC" charset="-122"/>
                <a:cs typeface="Kaiti SC" charset="-122"/>
              </a:rPr>
              <a:t>            8000C + 2000V + 2000M = 12000</a:t>
            </a:r>
          </a:p>
          <a:p>
            <a:pPr>
              <a:buNone/>
            </a:pPr>
            <a:r>
              <a:rPr lang="zh-CN" altLang="zh-CN" dirty="0">
                <a:latin typeface="Kaiti SC" charset="-122"/>
                <a:ea typeface="Kaiti SC" charset="-122"/>
                <a:cs typeface="Kaiti SC" charset="-122"/>
              </a:rPr>
              <a:t>            其中的2000元全部用于消费，第二年的生产资本还是1万元，则其规模不变。</a:t>
            </a:r>
          </a:p>
          <a:p>
            <a:pPr>
              <a:lnSpc>
                <a:spcPct val="90000"/>
              </a:lnSpc>
              <a:buFontTx/>
              <a:buNone/>
            </a:pPr>
            <a:r>
              <a:rPr lang="zh-CN" altLang="zh-CN" sz="2800" b="1" dirty="0">
                <a:solidFill>
                  <a:schemeClr val="hlink"/>
                </a:solidFill>
              </a:rPr>
              <a:t>　　　</a:t>
            </a:r>
            <a:endParaRPr lang="zh-CN" altLang="zh-CN" sz="2800" dirty="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481" name="文本框 1"/>
          <p:cNvSpPr txBox="1">
            <a:spLocks noChangeArrowheads="1"/>
          </p:cNvSpPr>
          <p:nvPr/>
        </p:nvSpPr>
        <p:spPr bwMode="auto">
          <a:xfrm>
            <a:off x="10149615" y="136619"/>
            <a:ext cx="185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a:p>
        </p:txBody>
      </p:sp>
      <p:sp>
        <p:nvSpPr>
          <p:cNvPr id="15" name="Rectangle 3"/>
          <p:cNvSpPr txBox="1">
            <a:spLocks noChangeArrowheads="1"/>
          </p:cNvSpPr>
          <p:nvPr/>
        </p:nvSpPr>
        <p:spPr>
          <a:xfrm>
            <a:off x="5719523" y="2178670"/>
            <a:ext cx="5915428" cy="2606565"/>
          </a:xfrm>
          <a:prstGeom prst="rect">
            <a:avLst/>
          </a:prstGeom>
          <a:solidFill>
            <a:srgbClr val="FFFFCC"/>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400" dirty="0">
              <a:latin typeface="Heiti SC Light" charset="-122"/>
              <a:ea typeface="Heiti SC Light" charset="-122"/>
              <a:cs typeface="Heiti SC Light" charset="-122"/>
            </a:endParaRPr>
          </a:p>
          <a:p>
            <a:pPr marL="0" indent="0">
              <a:buNone/>
            </a:pPr>
            <a:r>
              <a:rPr lang="zh-CN" altLang="en-US" sz="2400" dirty="0">
                <a:latin typeface="Heiti SC Light" charset="-122"/>
                <a:ea typeface="Heiti SC Light" charset="-122"/>
                <a:cs typeface="Heiti SC Light" charset="-122"/>
              </a:rPr>
              <a:t>（</a:t>
            </a:r>
            <a:r>
              <a:rPr lang="en-US" altLang="zh-CN" sz="2400" dirty="0">
                <a:latin typeface="Heiti SC Light" charset="-122"/>
                <a:ea typeface="Heiti SC Light" charset="-122"/>
                <a:cs typeface="Heiti SC Light" charset="-122"/>
              </a:rPr>
              <a:t>1</a:t>
            </a:r>
            <a:r>
              <a:rPr lang="zh-CN" altLang="en-US" sz="2400" dirty="0">
                <a:latin typeface="Heiti SC Light" charset="-122"/>
                <a:ea typeface="Heiti SC Light" charset="-122"/>
                <a:cs typeface="Heiti SC Light" charset="-122"/>
              </a:rPr>
              <a:t>）商品经济与自然经济：交换与自足</a:t>
            </a:r>
          </a:p>
          <a:p>
            <a:pPr marL="0" indent="0">
              <a:buNone/>
            </a:pPr>
            <a:r>
              <a:rPr lang="zh-CN" altLang="en-US" sz="2400" dirty="0">
                <a:latin typeface="Heiti SC Light" charset="-122"/>
                <a:ea typeface="Heiti SC Light" charset="-122"/>
                <a:cs typeface="Heiti SC Light" charset="-122"/>
              </a:rPr>
              <a:t>（</a:t>
            </a:r>
            <a:r>
              <a:rPr lang="en-US" altLang="zh-CN" sz="2400" dirty="0">
                <a:latin typeface="Heiti SC Light" charset="-122"/>
                <a:ea typeface="Heiti SC Light" charset="-122"/>
                <a:cs typeface="Heiti SC Light" charset="-122"/>
              </a:rPr>
              <a:t>2</a:t>
            </a:r>
            <a:r>
              <a:rPr lang="zh-CN" altLang="en-US" sz="2400" dirty="0">
                <a:latin typeface="Heiti SC Light" charset="-122"/>
                <a:ea typeface="Heiti SC Light" charset="-122"/>
                <a:cs typeface="Heiti SC Light" charset="-122"/>
              </a:rPr>
              <a:t>）商品经济产生的历史条件</a:t>
            </a:r>
            <a:endParaRPr lang="zh-CN" altLang="en-US" sz="2400" dirty="0">
              <a:latin typeface="Heiti SC Light" charset="-122"/>
              <a:ea typeface="Heiti SC Light" charset="-122"/>
              <a:cs typeface="Heiti SC Light" charset="-122"/>
              <a:sym typeface="Wingdings" charset="2"/>
            </a:endParaRPr>
          </a:p>
          <a:p>
            <a:pPr lvl="1">
              <a:buFont typeface="Wingdings" charset="2"/>
              <a:buChar char="u"/>
            </a:pPr>
            <a:r>
              <a:rPr lang="zh-CN" altLang="en-US" sz="1800" dirty="0">
                <a:solidFill>
                  <a:srgbClr val="6A1F5F"/>
                </a:solidFill>
                <a:latin typeface="Heiti SC Light" charset="-122"/>
                <a:ea typeface="Heiti SC Light" charset="-122"/>
                <a:cs typeface="Heiti SC Light" charset="-122"/>
              </a:rPr>
              <a:t>   </a:t>
            </a:r>
            <a:r>
              <a:rPr lang="zh-CN" altLang="en-US" sz="1800" dirty="0">
                <a:solidFill>
                  <a:srgbClr val="FF0000"/>
                </a:solidFill>
                <a:latin typeface="Heiti SC Light" charset="-122"/>
                <a:ea typeface="Heiti SC Light" charset="-122"/>
                <a:cs typeface="Heiti SC Light" charset="-122"/>
              </a:rPr>
              <a:t>社会分工深入与细化</a:t>
            </a:r>
          </a:p>
          <a:p>
            <a:pPr lvl="1">
              <a:buFont typeface="Wingdings" charset="2"/>
              <a:buChar char="u"/>
            </a:pPr>
            <a:r>
              <a:rPr lang="zh-CN" altLang="en-US" sz="1800" dirty="0">
                <a:solidFill>
                  <a:srgbClr val="FF0000"/>
                </a:solidFill>
                <a:latin typeface="Heiti SC Light" charset="-122"/>
                <a:ea typeface="Heiti SC Light" charset="-122"/>
                <a:cs typeface="Heiti SC Light" charset="-122"/>
              </a:rPr>
              <a:t>   生产资料和劳动产品属于不同的所有者</a:t>
            </a:r>
          </a:p>
        </p:txBody>
      </p:sp>
      <p:grpSp>
        <p:nvGrpSpPr>
          <p:cNvPr id="16" name="Group 4"/>
          <p:cNvGrpSpPr>
            <a:grpSpLocks/>
          </p:cNvGrpSpPr>
          <p:nvPr/>
        </p:nvGrpSpPr>
        <p:grpSpPr bwMode="auto">
          <a:xfrm>
            <a:off x="5720988" y="1446865"/>
            <a:ext cx="5805096" cy="562028"/>
            <a:chOff x="191" y="0"/>
            <a:chExt cx="4121" cy="386"/>
          </a:xfrm>
        </p:grpSpPr>
        <p:sp>
          <p:nvSpPr>
            <p:cNvPr id="17" name="AutoShape 11"/>
            <p:cNvSpPr>
              <a:spLocks noChangeArrowheads="1"/>
            </p:cNvSpPr>
            <p:nvPr/>
          </p:nvSpPr>
          <p:spPr bwMode="auto">
            <a:xfrm>
              <a:off x="191" y="0"/>
              <a:ext cx="4121" cy="386"/>
            </a:xfrm>
            <a:prstGeom prst="roundRect">
              <a:avLst>
                <a:gd name="adj" fmla="val 11921"/>
              </a:avLst>
            </a:prstGeom>
            <a:gradFill rotWithShape="1">
              <a:gsLst>
                <a:gs pos="33000">
                  <a:srgbClr val="5B1A56"/>
                </a:gs>
                <a:gs pos="100000">
                  <a:srgbClr val="008E00"/>
                </a:gs>
              </a:gsLst>
              <a:lin ang="5400000" scaled="1"/>
            </a:gradFill>
            <a:ln w="25400">
              <a:solidFill>
                <a:srgbClr val="FEFEFE"/>
              </a:solidFill>
              <a:round/>
              <a:headEnd/>
              <a:tailEnd/>
            </a:ln>
            <a:effectLst>
              <a:outerShdw blurRad="63500" dist="53882" dir="2700000" algn="ctr" rotWithShape="0">
                <a:srgbClr val="000000">
                  <a:alpha val="50000"/>
                </a:srgbClr>
              </a:outerShdw>
            </a:effectLst>
          </p:spPr>
          <p:txBody>
            <a:bodyPr wrap="none" anchor="ct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eaLnBrk="1" hangingPunct="1">
                <a:spcBef>
                  <a:spcPct val="0"/>
                </a:spcBef>
                <a:buFontTx/>
                <a:buNone/>
              </a:pPr>
              <a:endParaRPr lang="zh-CN" altLang="en-US" sz="1800">
                <a:ea typeface="宋体" charset="0"/>
              </a:endParaRPr>
            </a:p>
          </p:txBody>
        </p:sp>
        <p:sp>
          <p:nvSpPr>
            <p:cNvPr id="18" name="Text Box 14"/>
            <p:cNvSpPr txBox="1">
              <a:spLocks noChangeArrowheads="1"/>
            </p:cNvSpPr>
            <p:nvPr/>
          </p:nvSpPr>
          <p:spPr bwMode="auto">
            <a:xfrm>
              <a:off x="1022" y="16"/>
              <a:ext cx="2533"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spcBef>
                  <a:spcPct val="50000"/>
                </a:spcBef>
                <a:buFontTx/>
                <a:buNone/>
              </a:pPr>
              <a:r>
                <a:rPr lang="zh-CN" altLang="en-US" b="1" dirty="0">
                  <a:solidFill>
                    <a:schemeClr val="bg1"/>
                  </a:solidFill>
                  <a:ea typeface="宋体" charset="0"/>
                  <a:cs typeface="Times New Roman" charset="0"/>
                </a:rPr>
                <a:t>商品经济的本质就是交换</a:t>
              </a:r>
            </a:p>
          </p:txBody>
        </p:sp>
      </p:grpSp>
      <p:sp>
        <p:nvSpPr>
          <p:cNvPr id="21" name="五边形 20"/>
          <p:cNvSpPr/>
          <p:nvPr/>
        </p:nvSpPr>
        <p:spPr>
          <a:xfrm>
            <a:off x="-1" y="0"/>
            <a:ext cx="4751295"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a:latin typeface="Kaiti SC" charset="-122"/>
                <a:ea typeface="Kaiti SC" charset="-122"/>
                <a:cs typeface="Kaiti SC" charset="-122"/>
              </a:rPr>
              <a:t>商品经济的形成与发展</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215" y="3627791"/>
            <a:ext cx="5034308" cy="2314887"/>
          </a:xfrm>
          <a:prstGeom prst="rect">
            <a:avLst/>
          </a:prstGeom>
        </p:spPr>
      </p:pic>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187" y="1488934"/>
            <a:ext cx="5018336" cy="2126805"/>
          </a:xfrm>
          <a:prstGeom prst="rect">
            <a:avLst/>
          </a:prstGeom>
          <a:effectLst>
            <a:softEdge rad="0"/>
          </a:effectLst>
        </p:spPr>
      </p:pic>
      <p:grpSp>
        <p:nvGrpSpPr>
          <p:cNvPr id="23" name="组合 59"/>
          <p:cNvGrpSpPr/>
          <p:nvPr/>
        </p:nvGrpSpPr>
        <p:grpSpPr>
          <a:xfrm>
            <a:off x="5238922" y="4862449"/>
            <a:ext cx="6691141" cy="1110037"/>
            <a:chOff x="1264428" y="1152525"/>
            <a:chExt cx="6847285" cy="2795588"/>
          </a:xfrm>
        </p:grpSpPr>
        <p:sp>
          <p:nvSpPr>
            <p:cNvPr id="24" name="圆角矩形 23"/>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25" name="圆角矩形 24"/>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26" name="矩形 25"/>
          <p:cNvSpPr/>
          <p:nvPr/>
        </p:nvSpPr>
        <p:spPr>
          <a:xfrm>
            <a:off x="5563013" y="4969758"/>
            <a:ext cx="5967281" cy="830997"/>
          </a:xfrm>
          <a:prstGeom prst="rect">
            <a:avLst/>
          </a:prstGeom>
        </p:spPr>
        <p:txBody>
          <a:bodyPr wrap="square">
            <a:spAutoFit/>
          </a:bodyPr>
          <a:lstStyle/>
          <a:p>
            <a:pPr algn="just"/>
            <a:r>
              <a:rPr lang="zh-CN" altLang="en-US" sz="2400" b="1" dirty="0">
                <a:latin typeface="Heiti SC Light" charset="-122"/>
                <a:ea typeface="Heiti SC Light" charset="-122"/>
                <a:cs typeface="Heiti SC Light" charset="-122"/>
              </a:rPr>
              <a:t>商品经济：是以交换为目的而进行生产的经济形式，是一定社会历史条件的产物。</a:t>
            </a:r>
          </a:p>
        </p:txBody>
      </p:sp>
    </p:spTree>
    <p:extLst>
      <p:ext uri="{BB962C8B-B14F-4D97-AF65-F5344CB8AC3E}">
        <p14:creationId xmlns:p14="http://schemas.microsoft.com/office/powerpoint/2010/main" val="1957385068"/>
      </p:ext>
    </p:extLst>
  </p:cSld>
  <p:clrMapOvr>
    <a:overrideClrMapping bg1="lt1" tx1="dk1" bg2="lt2" tx2="dk2" accent1="accent1" accent2="accent2" accent3="accent3" accent4="accent4" accent5="accent5" accent6="accent6" hlink="hlink" folHlink="folHlink"/>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endParaRPr lang="zh-CN" altLang="zh-CN"/>
          </a:p>
        </p:txBody>
      </p:sp>
      <p:sp>
        <p:nvSpPr>
          <p:cNvPr id="53251" name="Rectangle 3"/>
          <p:cNvSpPr>
            <a:spLocks noGrp="1" noChangeArrowheads="1"/>
          </p:cNvSpPr>
          <p:nvPr>
            <p:ph idx="1"/>
          </p:nvPr>
        </p:nvSpPr>
        <p:spPr/>
        <p:txBody>
          <a:bodyPr/>
          <a:lstStyle/>
          <a:p>
            <a:pPr>
              <a:lnSpc>
                <a:spcPct val="90000"/>
              </a:lnSpc>
            </a:pPr>
            <a:r>
              <a:rPr lang="zh-CN" altLang="zh-CN" dirty="0">
                <a:latin typeface="Kaiti SC" charset="-122"/>
                <a:ea typeface="Kaiti SC" charset="-122"/>
                <a:cs typeface="Kaiti SC" charset="-122"/>
              </a:rPr>
              <a:t>资本主义的扩大再生产　　　　　</a:t>
            </a:r>
          </a:p>
          <a:p>
            <a:pPr>
              <a:lnSpc>
                <a:spcPct val="90000"/>
              </a:lnSpc>
            </a:pPr>
            <a:r>
              <a:rPr lang="zh-CN" altLang="zh-CN" dirty="0">
                <a:latin typeface="Kaiti SC" charset="-122"/>
                <a:ea typeface="Kaiti SC" charset="-122"/>
                <a:cs typeface="Kaiti SC" charset="-122"/>
              </a:rPr>
              <a:t>　　资本主义再生产的特点是扩大再生产，即资本家把剩余价值的一部分作为追加资本，使生产在扩大的规模上重复进行。</a:t>
            </a:r>
          </a:p>
          <a:p>
            <a:pPr>
              <a:lnSpc>
                <a:spcPct val="90000"/>
              </a:lnSpc>
            </a:pPr>
            <a:endParaRPr lang="zh-CN" altLang="zh-CN" dirty="0">
              <a:latin typeface="Kaiti SC" charset="-122"/>
              <a:ea typeface="Kaiti SC" charset="-122"/>
              <a:cs typeface="Kaiti SC" charset="-122"/>
            </a:endParaRPr>
          </a:p>
          <a:p>
            <a:pPr>
              <a:lnSpc>
                <a:spcPct val="90000"/>
              </a:lnSpc>
              <a:buFontTx/>
              <a:buNone/>
            </a:pPr>
            <a:r>
              <a:rPr lang="zh-CN" altLang="zh-CN" dirty="0">
                <a:latin typeface="Kaiti SC" charset="-122"/>
                <a:ea typeface="Kaiti SC" charset="-122"/>
                <a:cs typeface="Kaiti SC" charset="-122"/>
              </a:rPr>
              <a:t>           8000C + 2000V + 2000M = 12000</a:t>
            </a:r>
          </a:p>
          <a:p>
            <a:pPr>
              <a:lnSpc>
                <a:spcPct val="90000"/>
              </a:lnSpc>
            </a:pPr>
            <a:endParaRPr lang="zh-CN" altLang="zh-CN" sz="2800" dirty="0">
              <a:solidFill>
                <a:srgbClr val="FFFF66"/>
              </a:solidFill>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endParaRPr lang="zh-CN" altLang="zh-CN"/>
          </a:p>
        </p:txBody>
      </p:sp>
      <p:sp>
        <p:nvSpPr>
          <p:cNvPr id="54275" name="Rectangle 3"/>
          <p:cNvSpPr>
            <a:spLocks noGrp="1" noChangeArrowheads="1"/>
          </p:cNvSpPr>
          <p:nvPr>
            <p:ph idx="1"/>
          </p:nvPr>
        </p:nvSpPr>
        <p:spPr>
          <a:xfrm>
            <a:off x="609600" y="1708150"/>
            <a:ext cx="10845800" cy="4325938"/>
          </a:xfrm>
        </p:spPr>
        <p:txBody>
          <a:bodyPr/>
          <a:lstStyle/>
          <a:p>
            <a:pPr>
              <a:lnSpc>
                <a:spcPct val="90000"/>
              </a:lnSpc>
              <a:buFontTx/>
              <a:buNone/>
            </a:pPr>
            <a:r>
              <a:rPr lang="zh-CN" altLang="zh-CN" sz="2800" b="1" dirty="0">
                <a:solidFill>
                  <a:schemeClr val="hlink"/>
                </a:solidFill>
              </a:rPr>
              <a:t>　</a:t>
            </a:r>
            <a:r>
              <a:rPr lang="zh-CN" altLang="zh-CN" b="1" dirty="0">
                <a:solidFill>
                  <a:schemeClr val="hlink"/>
                </a:solidFill>
              </a:rPr>
              <a:t>       </a:t>
            </a:r>
            <a:r>
              <a:rPr lang="zh-CN" altLang="zh-CN" b="1" dirty="0">
                <a:solidFill>
                  <a:schemeClr val="accent1"/>
                </a:solidFill>
              </a:rPr>
              <a:t> </a:t>
            </a:r>
            <a:r>
              <a:rPr lang="zh-CN" altLang="zh-CN" dirty="0">
                <a:latin typeface="Kaiti SC" charset="-122"/>
                <a:ea typeface="Kaiti SC" charset="-122"/>
                <a:cs typeface="Kaiti SC" charset="-122"/>
              </a:rPr>
              <a:t>假定他从2000元的剩余价值中拿出1000元转化为资本，用来购买追加的生产资料和劳动力进行扩大再生产。剩余价值率也不变是100%。重新组合后第二年的生产结果是：</a:t>
            </a:r>
          </a:p>
          <a:p>
            <a:pPr>
              <a:lnSpc>
                <a:spcPct val="90000"/>
              </a:lnSpc>
              <a:buFontTx/>
              <a:buNone/>
            </a:pPr>
            <a:endParaRPr lang="zh-CN" altLang="zh-CN" dirty="0">
              <a:latin typeface="Kaiti SC" charset="-122"/>
              <a:ea typeface="Kaiti SC" charset="-122"/>
              <a:cs typeface="Kaiti SC" charset="-122"/>
            </a:endParaRPr>
          </a:p>
          <a:p>
            <a:pPr>
              <a:lnSpc>
                <a:spcPct val="90000"/>
              </a:lnSpc>
              <a:buFontTx/>
              <a:buNone/>
            </a:pPr>
            <a:r>
              <a:rPr lang="zh-CN" altLang="zh-CN" dirty="0">
                <a:latin typeface="Kaiti SC" charset="-122"/>
                <a:ea typeface="Kaiti SC" charset="-122"/>
                <a:cs typeface="Kaiti SC" charset="-122"/>
              </a:rPr>
              <a:t>   （8000c+800⊿c）+( 2000v+200⊿v) + 2200m = 13200</a:t>
            </a:r>
          </a:p>
          <a:p>
            <a:pPr>
              <a:lnSpc>
                <a:spcPct val="90000"/>
              </a:lnSpc>
              <a:buFontTx/>
              <a:buNone/>
            </a:pPr>
            <a:endParaRPr lang="zh-CN" altLang="zh-CN" sz="2400" b="1" dirty="0">
              <a:solidFill>
                <a:schemeClr val="accent1"/>
              </a:solidFill>
            </a:endParaRPr>
          </a:p>
          <a:p>
            <a:pPr>
              <a:lnSpc>
                <a:spcPct val="90000"/>
              </a:lnSpc>
              <a:buFontTx/>
              <a:buNone/>
            </a:pPr>
            <a:r>
              <a:rPr lang="zh-CN" altLang="zh-CN" sz="2400" b="1" dirty="0">
                <a:solidFill>
                  <a:srgbClr val="FFFF66"/>
                </a:solidFill>
              </a:rPr>
              <a:t>             </a:t>
            </a:r>
            <a:endParaRPr lang="zh-CN" altLang="zh-CN" dirty="0"/>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内容占位符 2"/>
          <p:cNvSpPr>
            <a:spLocks noGrp="1"/>
          </p:cNvSpPr>
          <p:nvPr>
            <p:ph idx="1"/>
          </p:nvPr>
        </p:nvSpPr>
        <p:spPr/>
        <p:txBody>
          <a:bodyPr/>
          <a:lstStyle/>
          <a:p>
            <a:r>
              <a:rPr lang="zh-CN" altLang="zh-CN" dirty="0"/>
              <a:t>有一个资本家有资本</a:t>
            </a:r>
            <a:r>
              <a:rPr lang="en-US" altLang="zh-CN" dirty="0"/>
              <a:t>8000</a:t>
            </a:r>
            <a:r>
              <a:rPr lang="zh-CN" altLang="zh-CN" dirty="0"/>
              <a:t>万元投入生产，假定不变资本和可变资本的比例是</a:t>
            </a:r>
            <a:r>
              <a:rPr lang="en-US" altLang="zh-CN" dirty="0"/>
              <a:t>7</a:t>
            </a:r>
            <a:r>
              <a:rPr lang="zh-CN" altLang="zh-CN" dirty="0"/>
              <a:t>：</a:t>
            </a:r>
            <a:r>
              <a:rPr lang="en-US" altLang="zh-CN" dirty="0"/>
              <a:t>3</a:t>
            </a:r>
            <a:r>
              <a:rPr lang="zh-CN" altLang="zh-CN" dirty="0"/>
              <a:t>，剩余价值率为</a:t>
            </a:r>
            <a:r>
              <a:rPr lang="en-US" altLang="zh-CN" dirty="0"/>
              <a:t>100%</a:t>
            </a:r>
            <a:r>
              <a:rPr lang="zh-CN" altLang="zh-CN" dirty="0"/>
              <a:t>。这个生产过程结束后全部产品的价值是多少？此后，该资本家从剩余价值中拿出</a:t>
            </a:r>
            <a:r>
              <a:rPr lang="en-US" altLang="zh-CN" dirty="0"/>
              <a:t>50%</a:t>
            </a:r>
            <a:r>
              <a:rPr lang="zh-CN" altLang="zh-CN" dirty="0"/>
              <a:t>追加投资进行扩大再生产，可变资本和不变资本的比例为</a:t>
            </a:r>
            <a:r>
              <a:rPr lang="en-US" altLang="zh-CN" dirty="0"/>
              <a:t>2:8</a:t>
            </a:r>
            <a:r>
              <a:rPr lang="zh-CN" altLang="zh-CN" dirty="0"/>
              <a:t>，整个生产过程剩余价值率为</a:t>
            </a:r>
            <a:r>
              <a:rPr lang="en-US" altLang="zh-CN" dirty="0"/>
              <a:t>120%</a:t>
            </a:r>
            <a:r>
              <a:rPr lang="zh-CN" altLang="zh-CN" dirty="0"/>
              <a:t>，问第二个生产过程结束后产品价值是多少？资本家在此过程中获得多少剩余价值？</a:t>
            </a:r>
            <a:endParaRPr lang="zh-CN" altLang="en-US" dirty="0"/>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endParaRPr lang="zh-CN" altLang="zh-CN"/>
          </a:p>
        </p:txBody>
      </p:sp>
      <p:sp>
        <p:nvSpPr>
          <p:cNvPr id="58371" name="Rectangle 3"/>
          <p:cNvSpPr>
            <a:spLocks noGrp="1" noChangeArrowheads="1"/>
          </p:cNvSpPr>
          <p:nvPr>
            <p:ph idx="1"/>
          </p:nvPr>
        </p:nvSpPr>
        <p:spPr>
          <a:xfrm>
            <a:off x="609600" y="1125538"/>
            <a:ext cx="10972800" cy="4970462"/>
          </a:xfrm>
        </p:spPr>
        <p:txBody>
          <a:bodyPr/>
          <a:lstStyle/>
          <a:p>
            <a:endParaRPr lang="zh-CN" altLang="zh-CN" b="1" dirty="0">
              <a:solidFill>
                <a:srgbClr val="FFFF66"/>
              </a:solidFill>
              <a:latin typeface="宋体" pitchFamily="2" charset="-122"/>
            </a:endParaRPr>
          </a:p>
          <a:p>
            <a:r>
              <a:rPr lang="zh-CN" altLang="zh-CN" dirty="0"/>
              <a:t>资本积累的实质　资本家利用无偿占有的剩余价值，进行积累，扩大再生产规模，从而进一步无偿占有更多的剩余价值</a:t>
            </a:r>
            <a:r>
              <a:rPr lang="zh-CN" altLang="en-US" dirty="0"/>
              <a:t>。</a:t>
            </a:r>
            <a:endParaRPr lang="en-US" altLang="zh-CN" dirty="0"/>
          </a:p>
          <a:p>
            <a:r>
              <a:rPr lang="zh-CN" altLang="en-US" dirty="0"/>
              <a:t>资本积累和生产规模的扩大，使得社会财富日益集中到资产阶级手中，而社会财富的创造者</a:t>
            </a:r>
            <a:r>
              <a:rPr lang="en-US" altLang="zh-CN" dirty="0"/>
              <a:t>——</a:t>
            </a:r>
            <a:r>
              <a:rPr lang="zh-CN" altLang="en-US" dirty="0"/>
              <a:t>无产阶级只占有少部分社会财富，必然加剧两极分化。</a:t>
            </a:r>
            <a:endParaRPr lang="en-US" altLang="zh-CN" dirty="0"/>
          </a:p>
          <a:p>
            <a:r>
              <a:rPr lang="zh-CN" altLang="en-US" dirty="0"/>
              <a:t>资本积累还导致资本主义失业现象加剧。</a:t>
            </a:r>
            <a:endParaRPr lang="en-US" altLang="zh-CN" dirty="0"/>
          </a:p>
          <a:p>
            <a:r>
              <a:rPr lang="zh-CN" altLang="en-US" dirty="0"/>
              <a:t>资本积累的趋势就是资本主义的灭亡和社会主义制度的胜利。</a:t>
            </a:r>
            <a:endParaRPr lang="en-US" altLang="zh-CN" dirty="0"/>
          </a:p>
          <a:p>
            <a:r>
              <a:rPr lang="zh-CN" altLang="en-US" dirty="0"/>
              <a:t>资本的循环。</a:t>
            </a:r>
            <a:endParaRPr lang="en-US" altLang="zh-CN" dirty="0"/>
          </a:p>
          <a:p>
            <a:r>
              <a:rPr lang="zh-CN" altLang="en-US" dirty="0"/>
              <a:t>工资与剩余价值的分配</a:t>
            </a:r>
            <a:endParaRPr lang="zh-CN"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8371">
                                            <p:txEl>
                                              <p:pRg st="1" end="1"/>
                                            </p:txEl>
                                          </p:spTgt>
                                        </p:tgtEl>
                                        <p:attrNameLst>
                                          <p:attrName>style.visibility</p:attrName>
                                        </p:attrNameLst>
                                      </p:cBhvr>
                                      <p:to>
                                        <p:strVal val="visible"/>
                                      </p:to>
                                    </p:set>
                                    <p:anim calcmode="lin" valueType="num">
                                      <p:cBhvr additive="base">
                                        <p:cTn id="7" dur="500" fill="hold"/>
                                        <p:tgtEl>
                                          <p:spTgt spid="58371">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83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8371">
                                            <p:txEl>
                                              <p:pRg st="2" end="2"/>
                                            </p:txEl>
                                          </p:spTgt>
                                        </p:tgtEl>
                                        <p:attrNameLst>
                                          <p:attrName>style.visibility</p:attrName>
                                        </p:attrNameLst>
                                      </p:cBhvr>
                                      <p:to>
                                        <p:strVal val="visible"/>
                                      </p:to>
                                    </p:set>
                                    <p:anim calcmode="lin" valueType="num">
                                      <p:cBhvr additive="base">
                                        <p:cTn id="13" dur="500" fill="hold"/>
                                        <p:tgtEl>
                                          <p:spTgt spid="58371">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837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8371">
                                            <p:txEl>
                                              <p:pRg st="3" end="3"/>
                                            </p:txEl>
                                          </p:spTgt>
                                        </p:tgtEl>
                                        <p:attrNameLst>
                                          <p:attrName>style.visibility</p:attrName>
                                        </p:attrNameLst>
                                      </p:cBhvr>
                                      <p:to>
                                        <p:strVal val="visible"/>
                                      </p:to>
                                    </p:set>
                                    <p:anim calcmode="lin" valueType="num">
                                      <p:cBhvr additive="base">
                                        <p:cTn id="19" dur="500" fill="hold"/>
                                        <p:tgtEl>
                                          <p:spTgt spid="58371">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837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8371">
                                            <p:txEl>
                                              <p:pRg st="4" end="4"/>
                                            </p:txEl>
                                          </p:spTgt>
                                        </p:tgtEl>
                                        <p:attrNameLst>
                                          <p:attrName>style.visibility</p:attrName>
                                        </p:attrNameLst>
                                      </p:cBhvr>
                                      <p:to>
                                        <p:strVal val="visible"/>
                                      </p:to>
                                    </p:set>
                                    <p:anim calcmode="lin" valueType="num">
                                      <p:cBhvr additive="base">
                                        <p:cTn id="25" dur="500" fill="hold"/>
                                        <p:tgtEl>
                                          <p:spTgt spid="58371">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837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58371">
                                            <p:txEl>
                                              <p:pRg st="5" end="5"/>
                                            </p:txEl>
                                          </p:spTgt>
                                        </p:tgtEl>
                                        <p:attrNameLst>
                                          <p:attrName>style.visibility</p:attrName>
                                        </p:attrNameLst>
                                      </p:cBhvr>
                                      <p:to>
                                        <p:strVal val="visible"/>
                                      </p:to>
                                    </p:set>
                                    <p:anim calcmode="lin" valueType="num">
                                      <p:cBhvr additive="base">
                                        <p:cTn id="31" dur="500" fill="hold"/>
                                        <p:tgtEl>
                                          <p:spTgt spid="58371">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5837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58371">
                                            <p:txEl>
                                              <p:pRg st="6" end="6"/>
                                            </p:txEl>
                                          </p:spTgt>
                                        </p:tgtEl>
                                        <p:attrNameLst>
                                          <p:attrName>style.visibility</p:attrName>
                                        </p:attrNameLst>
                                      </p:cBhvr>
                                      <p:to>
                                        <p:strVal val="visible"/>
                                      </p:to>
                                    </p:set>
                                    <p:anim calcmode="lin" valueType="num">
                                      <p:cBhvr additive="base">
                                        <p:cTn id="37" dur="500" fill="hold"/>
                                        <p:tgtEl>
                                          <p:spTgt spid="58371">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58371">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1399" y="923446"/>
            <a:ext cx="4515980" cy="486287"/>
          </a:xfrm>
          <a:prstGeom prst="rect">
            <a:avLst/>
          </a:prstGeom>
        </p:spPr>
        <p:txBody>
          <a:bodyPr wrap="none">
            <a:spAutoFit/>
          </a:bodyPr>
          <a:lstStyle/>
          <a:p>
            <a:pPr>
              <a:lnSpc>
                <a:spcPct val="80000"/>
              </a:lnSpc>
            </a:pPr>
            <a:r>
              <a:rPr lang="zh-CN" altLang="en-US" sz="3200" dirty="0">
                <a:solidFill>
                  <a:srgbClr val="C00000"/>
                </a:solidFill>
                <a:latin typeface="Heiti SC Light" charset="-122"/>
                <a:ea typeface="Heiti SC Light" charset="-122"/>
                <a:cs typeface="Heiti SC Light" charset="-122"/>
                <a:sym typeface="Symbol" charset="2"/>
              </a:rPr>
              <a:t>（</a:t>
            </a:r>
            <a:r>
              <a:rPr lang="en-US" altLang="zh-CN" sz="3200" dirty="0">
                <a:solidFill>
                  <a:srgbClr val="C00000"/>
                </a:solidFill>
                <a:latin typeface="Heiti SC Light" charset="-122"/>
                <a:ea typeface="Heiti SC Light" charset="-122"/>
                <a:cs typeface="Heiti SC Light" charset="-122"/>
                <a:sym typeface="Symbol" charset="2"/>
              </a:rPr>
              <a:t>7</a:t>
            </a:r>
            <a:r>
              <a:rPr lang="zh-CN" altLang="en-US" sz="3200" dirty="0">
                <a:solidFill>
                  <a:srgbClr val="C00000"/>
                </a:solidFill>
                <a:latin typeface="Heiti SC Light" charset="-122"/>
                <a:ea typeface="Heiti SC Light" charset="-122"/>
                <a:cs typeface="Heiti SC Light" charset="-122"/>
                <a:sym typeface="Symbol" charset="2"/>
              </a:rPr>
              <a:t>）资本主义危机理论</a:t>
            </a:r>
            <a:endParaRPr lang="zh-CN" altLang="en-US" sz="3200" dirty="0">
              <a:solidFill>
                <a:srgbClr val="C00000"/>
              </a:solidFill>
              <a:latin typeface="Heiti SC Light" charset="-122"/>
              <a:ea typeface="Heiti SC Light" charset="-122"/>
              <a:cs typeface="Heiti SC Light" charset="-122"/>
            </a:endParaRPr>
          </a:p>
        </p:txBody>
      </p:sp>
      <p:sp>
        <p:nvSpPr>
          <p:cNvPr id="29" name="矩形 28"/>
          <p:cNvSpPr/>
          <p:nvPr/>
        </p:nvSpPr>
        <p:spPr>
          <a:xfrm>
            <a:off x="1928687" y="1579234"/>
            <a:ext cx="2202989" cy="727733"/>
          </a:xfrm>
          <a:prstGeom prst="rect">
            <a:avLst/>
          </a:prstGeom>
          <a:solidFill>
            <a:srgbClr val="7F4980">
              <a:alpha val="76000"/>
            </a:srgbClr>
          </a:solidFill>
          <a:ln>
            <a:solidFill>
              <a:schemeClr val="bg1">
                <a:lumMod val="50000"/>
              </a:schemeClr>
            </a:solidFill>
          </a:ln>
          <a:scene3d>
            <a:camera prst="perspectiveRight"/>
            <a:lightRig rig="threePt" dir="t"/>
          </a:scene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400" b="1" dirty="0">
                <a:solidFill>
                  <a:schemeClr val="bg1"/>
                </a:solidFill>
                <a:latin typeface="Kaiti SC" charset="-122"/>
                <a:ea typeface="Kaiti SC" charset="-122"/>
                <a:cs typeface="Kaiti SC" charset="-122"/>
              </a:rPr>
              <a:t>经济危机表现</a:t>
            </a:r>
          </a:p>
        </p:txBody>
      </p:sp>
      <p:sp>
        <p:nvSpPr>
          <p:cNvPr id="30" name="矩形 29"/>
          <p:cNvSpPr/>
          <p:nvPr/>
        </p:nvSpPr>
        <p:spPr>
          <a:xfrm>
            <a:off x="501207" y="3344535"/>
            <a:ext cx="688951" cy="2321533"/>
          </a:xfrm>
          <a:prstGeom prst="rect">
            <a:avLst/>
          </a:prstGeom>
          <a:solidFill>
            <a:srgbClr val="7F4980">
              <a:alpha val="76000"/>
            </a:srgbClr>
          </a:solidFill>
          <a:ln>
            <a:solidFill>
              <a:schemeClr val="bg1">
                <a:lumMod val="50000"/>
              </a:schemeClr>
            </a:solidFill>
          </a:ln>
          <a:scene3d>
            <a:camera prst="perspectiveContrastingRightFacing"/>
            <a:lightRig rig="threePt" dir="t"/>
          </a:scene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400" b="1" dirty="0">
                <a:solidFill>
                  <a:schemeClr val="bg1"/>
                </a:solidFill>
                <a:latin typeface="Kaiti SC" charset="-122"/>
                <a:ea typeface="Kaiti SC" charset="-122"/>
                <a:cs typeface="Kaiti SC" charset="-122"/>
              </a:rPr>
              <a:t>大量商品积压</a:t>
            </a:r>
          </a:p>
        </p:txBody>
      </p:sp>
      <p:sp>
        <p:nvSpPr>
          <p:cNvPr id="31" name="矩形 30"/>
          <p:cNvSpPr/>
          <p:nvPr/>
        </p:nvSpPr>
        <p:spPr>
          <a:xfrm>
            <a:off x="3209482" y="3345169"/>
            <a:ext cx="676864" cy="2320877"/>
          </a:xfrm>
          <a:prstGeom prst="rect">
            <a:avLst/>
          </a:prstGeom>
          <a:solidFill>
            <a:srgbClr val="7F4980">
              <a:alpha val="76000"/>
            </a:srgbClr>
          </a:solidFill>
          <a:ln>
            <a:solidFill>
              <a:schemeClr val="bg1">
                <a:lumMod val="50000"/>
              </a:schemeClr>
            </a:solidFill>
          </a:ln>
          <a:scene3d>
            <a:camera prst="perspectiveContrastingRightFacing"/>
            <a:lightRig rig="threePt" dir="t"/>
          </a:scene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400" b="1" dirty="0">
                <a:solidFill>
                  <a:schemeClr val="bg1"/>
                </a:solidFill>
                <a:latin typeface="Kaiti SC" charset="-122"/>
                <a:ea typeface="Kaiti SC" charset="-122"/>
                <a:cs typeface="Kaiti SC" charset="-122"/>
              </a:rPr>
              <a:t>金融企业倒闭</a:t>
            </a:r>
          </a:p>
        </p:txBody>
      </p:sp>
      <p:sp>
        <p:nvSpPr>
          <p:cNvPr id="32" name="矩形 31"/>
          <p:cNvSpPr/>
          <p:nvPr/>
        </p:nvSpPr>
        <p:spPr>
          <a:xfrm>
            <a:off x="1884237" y="3343265"/>
            <a:ext cx="600526" cy="2322844"/>
          </a:xfrm>
          <a:prstGeom prst="rect">
            <a:avLst/>
          </a:prstGeom>
          <a:solidFill>
            <a:srgbClr val="7F4980">
              <a:alpha val="76000"/>
            </a:srgbClr>
          </a:solidFill>
          <a:ln>
            <a:solidFill>
              <a:schemeClr val="bg1">
                <a:lumMod val="50000"/>
              </a:schemeClr>
            </a:solidFill>
          </a:ln>
          <a:scene3d>
            <a:camera prst="perspectiveHeroicExtremeLeftFacing"/>
            <a:lightRig rig="threePt" dir="t"/>
          </a:scene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400" b="1" dirty="0">
                <a:solidFill>
                  <a:schemeClr val="bg1"/>
                </a:solidFill>
                <a:latin typeface="Kaiti SC" charset="-122"/>
                <a:ea typeface="Kaiti SC" charset="-122"/>
                <a:cs typeface="Kaiti SC" charset="-122"/>
              </a:rPr>
              <a:t>停产减产</a:t>
            </a:r>
          </a:p>
        </p:txBody>
      </p:sp>
      <p:sp>
        <p:nvSpPr>
          <p:cNvPr id="33" name="矩形 32"/>
          <p:cNvSpPr/>
          <p:nvPr/>
        </p:nvSpPr>
        <p:spPr>
          <a:xfrm>
            <a:off x="4600767" y="3345170"/>
            <a:ext cx="667958" cy="2321533"/>
          </a:xfrm>
          <a:prstGeom prst="rect">
            <a:avLst/>
          </a:prstGeom>
          <a:solidFill>
            <a:srgbClr val="7F4980">
              <a:alpha val="76000"/>
            </a:srgbClr>
          </a:solidFill>
          <a:ln>
            <a:solidFill>
              <a:schemeClr val="bg1">
                <a:lumMod val="50000"/>
              </a:schemeClr>
            </a:solidFill>
          </a:ln>
          <a:scene3d>
            <a:camera prst="perspectiveHeroicExtremeLeftFacing"/>
            <a:lightRig rig="threePt" dir="t"/>
          </a:scene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400" b="1" dirty="0">
                <a:solidFill>
                  <a:schemeClr val="bg1"/>
                </a:solidFill>
                <a:latin typeface="Kaiti SC" charset="-122"/>
                <a:ea typeface="Kaiti SC" charset="-122"/>
                <a:cs typeface="Kaiti SC" charset="-122"/>
              </a:rPr>
              <a:t>经济生活混乱</a:t>
            </a:r>
          </a:p>
        </p:txBody>
      </p:sp>
      <p:sp>
        <p:nvSpPr>
          <p:cNvPr id="34" name="任意多边形 8"/>
          <p:cNvSpPr/>
          <p:nvPr/>
        </p:nvSpPr>
        <p:spPr>
          <a:xfrm>
            <a:off x="812356" y="2787639"/>
            <a:ext cx="4113349" cy="45719"/>
          </a:xfrm>
          <a:custGeom>
            <a:avLst/>
            <a:gdLst>
              <a:gd name="connisteX0" fmla="*/ 0 w 4105910"/>
              <a:gd name="connsiteY0" fmla="*/ 41910 h 41910"/>
              <a:gd name="connisteX1" fmla="*/ 4105910 w 4105910"/>
              <a:gd name="connsiteY1" fmla="*/ 0 h 41910"/>
            </a:gdLst>
            <a:ahLst/>
            <a:cxnLst>
              <a:cxn ang="0">
                <a:pos x="connisteX0" y="connsiteY0"/>
              </a:cxn>
              <a:cxn ang="0">
                <a:pos x="connisteX1" y="connsiteY1"/>
              </a:cxn>
            </a:cxnLst>
            <a:rect l="l" t="t" r="r" b="b"/>
            <a:pathLst>
              <a:path w="4105910" h="41910">
                <a:moveTo>
                  <a:pt x="0" y="41910"/>
                </a:moveTo>
                <a:cubicBezTo>
                  <a:pt x="1368425" y="27940"/>
                  <a:pt x="2737485" y="13970"/>
                  <a:pt x="4105910" y="0"/>
                </a:cubicBezTo>
              </a:path>
            </a:pathLst>
          </a:custGeom>
          <a:solidFill>
            <a:srgbClr val="7F4980">
              <a:alpha val="76000"/>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Kaiti SC" charset="-122"/>
              <a:ea typeface="Kaiti SC" charset="-122"/>
              <a:cs typeface="Kaiti SC" charset="-122"/>
            </a:endParaRPr>
          </a:p>
        </p:txBody>
      </p:sp>
      <p:sp>
        <p:nvSpPr>
          <p:cNvPr id="35" name="任意多边形 9"/>
          <p:cNvSpPr/>
          <p:nvPr/>
        </p:nvSpPr>
        <p:spPr>
          <a:xfrm>
            <a:off x="2985962" y="2294245"/>
            <a:ext cx="45719" cy="519903"/>
          </a:xfrm>
          <a:custGeom>
            <a:avLst/>
            <a:gdLst>
              <a:gd name="connisteX0" fmla="*/ 0 w 20955"/>
              <a:gd name="connsiteY0" fmla="*/ 0 h 503555"/>
              <a:gd name="connisteX1" fmla="*/ 20955 w 20955"/>
              <a:gd name="connsiteY1" fmla="*/ 503555 h 503555"/>
            </a:gdLst>
            <a:ahLst/>
            <a:cxnLst>
              <a:cxn ang="0">
                <a:pos x="connisteX0" y="connsiteY0"/>
              </a:cxn>
              <a:cxn ang="0">
                <a:pos x="connisteX1" y="connsiteY1"/>
              </a:cxn>
            </a:cxnLst>
            <a:rect l="l" t="t" r="r" b="b"/>
            <a:pathLst>
              <a:path w="20955" h="503555">
                <a:moveTo>
                  <a:pt x="0" y="0"/>
                </a:moveTo>
                <a:cubicBezTo>
                  <a:pt x="6985" y="167640"/>
                  <a:pt x="13970" y="335915"/>
                  <a:pt x="20955" y="503555"/>
                </a:cubicBezTo>
              </a:path>
            </a:pathLst>
          </a:custGeom>
          <a:solidFill>
            <a:srgbClr val="7F4980">
              <a:alpha val="76000"/>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Kaiti SC" charset="-122"/>
              <a:ea typeface="Kaiti SC" charset="-122"/>
              <a:cs typeface="Kaiti SC" charset="-122"/>
            </a:endParaRPr>
          </a:p>
        </p:txBody>
      </p:sp>
      <p:sp>
        <p:nvSpPr>
          <p:cNvPr id="36" name="任意多边形 10"/>
          <p:cNvSpPr/>
          <p:nvPr/>
        </p:nvSpPr>
        <p:spPr>
          <a:xfrm>
            <a:off x="822517" y="2829550"/>
            <a:ext cx="45719" cy="531704"/>
          </a:xfrm>
          <a:custGeom>
            <a:avLst/>
            <a:gdLst>
              <a:gd name="connisteX0" fmla="*/ 20955 w 20955"/>
              <a:gd name="connsiteY0" fmla="*/ 0 h 514985"/>
              <a:gd name="connisteX1" fmla="*/ 0 w 20955"/>
              <a:gd name="connsiteY1" fmla="*/ 514985 h 514985"/>
            </a:gdLst>
            <a:ahLst/>
            <a:cxnLst>
              <a:cxn ang="0">
                <a:pos x="connisteX0" y="connsiteY0"/>
              </a:cxn>
              <a:cxn ang="0">
                <a:pos x="connisteX1" y="connsiteY1"/>
              </a:cxn>
            </a:cxnLst>
            <a:rect l="l" t="t" r="r" b="b"/>
            <a:pathLst>
              <a:path w="20955" h="514985">
                <a:moveTo>
                  <a:pt x="20955" y="0"/>
                </a:moveTo>
                <a:cubicBezTo>
                  <a:pt x="13970" y="171450"/>
                  <a:pt x="6985" y="343535"/>
                  <a:pt x="0" y="514985"/>
                </a:cubicBezTo>
              </a:path>
            </a:pathLst>
          </a:custGeom>
          <a:solidFill>
            <a:srgbClr val="7F4980">
              <a:alpha val="76000"/>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Kaiti SC" charset="-122"/>
              <a:ea typeface="Kaiti SC" charset="-122"/>
              <a:cs typeface="Kaiti SC" charset="-122"/>
            </a:endParaRPr>
          </a:p>
        </p:txBody>
      </p:sp>
      <p:sp>
        <p:nvSpPr>
          <p:cNvPr id="37" name="任意多边形 11"/>
          <p:cNvSpPr/>
          <p:nvPr/>
        </p:nvSpPr>
        <p:spPr>
          <a:xfrm>
            <a:off x="2229676" y="2808595"/>
            <a:ext cx="45719" cy="542194"/>
          </a:xfrm>
          <a:custGeom>
            <a:avLst/>
            <a:gdLst>
              <a:gd name="connisteX0" fmla="*/ 0 w 0"/>
              <a:gd name="connsiteY0" fmla="*/ 0 h 525145"/>
              <a:gd name="connisteX1" fmla="*/ 0 w 0"/>
              <a:gd name="connsiteY1" fmla="*/ 525145 h 525145"/>
            </a:gdLst>
            <a:ahLst/>
            <a:cxnLst>
              <a:cxn ang="0">
                <a:pos x="connisteX0" y="connsiteY0"/>
              </a:cxn>
              <a:cxn ang="0">
                <a:pos x="connisteX1" y="connsiteY1"/>
              </a:cxn>
            </a:cxnLst>
            <a:rect l="l" t="t" r="r" b="b"/>
            <a:pathLst>
              <a:path h="525145">
                <a:moveTo>
                  <a:pt x="0" y="0"/>
                </a:moveTo>
                <a:cubicBezTo>
                  <a:pt x="0" y="175260"/>
                  <a:pt x="0" y="349885"/>
                  <a:pt x="0" y="525145"/>
                </a:cubicBezTo>
              </a:path>
            </a:pathLst>
          </a:custGeom>
          <a:solidFill>
            <a:srgbClr val="7F4980">
              <a:alpha val="76000"/>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Kaiti SC" charset="-122"/>
              <a:ea typeface="Kaiti SC" charset="-122"/>
              <a:cs typeface="Kaiti SC" charset="-122"/>
            </a:endParaRPr>
          </a:p>
        </p:txBody>
      </p:sp>
      <p:sp>
        <p:nvSpPr>
          <p:cNvPr id="38" name="任意多边形 12"/>
          <p:cNvSpPr/>
          <p:nvPr/>
        </p:nvSpPr>
        <p:spPr>
          <a:xfrm>
            <a:off x="3437446" y="2797800"/>
            <a:ext cx="45719" cy="574974"/>
          </a:xfrm>
          <a:custGeom>
            <a:avLst/>
            <a:gdLst>
              <a:gd name="connisteX0" fmla="*/ 0 w 0"/>
              <a:gd name="connsiteY0" fmla="*/ 0 h 556895"/>
              <a:gd name="connisteX1" fmla="*/ 0 w 0"/>
              <a:gd name="connsiteY1" fmla="*/ 556895 h 556895"/>
            </a:gdLst>
            <a:ahLst/>
            <a:cxnLst>
              <a:cxn ang="0">
                <a:pos x="connisteX0" y="connsiteY0"/>
              </a:cxn>
              <a:cxn ang="0">
                <a:pos x="connisteX1" y="connsiteY1"/>
              </a:cxn>
            </a:cxnLst>
            <a:rect l="l" t="t" r="r" b="b"/>
            <a:pathLst>
              <a:path h="556895">
                <a:moveTo>
                  <a:pt x="0" y="0"/>
                </a:moveTo>
                <a:cubicBezTo>
                  <a:pt x="0" y="185420"/>
                  <a:pt x="0" y="371475"/>
                  <a:pt x="0" y="556895"/>
                </a:cubicBezTo>
              </a:path>
            </a:pathLst>
          </a:custGeom>
          <a:solidFill>
            <a:srgbClr val="7F4980">
              <a:alpha val="76000"/>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Kaiti SC" charset="-122"/>
              <a:ea typeface="Kaiti SC" charset="-122"/>
              <a:cs typeface="Kaiti SC" charset="-122"/>
            </a:endParaRPr>
          </a:p>
        </p:txBody>
      </p:sp>
      <p:sp>
        <p:nvSpPr>
          <p:cNvPr id="39" name="任意多边形 13"/>
          <p:cNvSpPr/>
          <p:nvPr/>
        </p:nvSpPr>
        <p:spPr>
          <a:xfrm>
            <a:off x="4876357" y="2787639"/>
            <a:ext cx="45719" cy="563829"/>
          </a:xfrm>
          <a:custGeom>
            <a:avLst/>
            <a:gdLst>
              <a:gd name="connisteX0" fmla="*/ 0 w 10795"/>
              <a:gd name="connsiteY0" fmla="*/ 0 h 546100"/>
              <a:gd name="connisteX1" fmla="*/ 10795 w 10795"/>
              <a:gd name="connsiteY1" fmla="*/ 546100 h 546100"/>
            </a:gdLst>
            <a:ahLst/>
            <a:cxnLst>
              <a:cxn ang="0">
                <a:pos x="connisteX0" y="connsiteY0"/>
              </a:cxn>
              <a:cxn ang="0">
                <a:pos x="connisteX1" y="connsiteY1"/>
              </a:cxn>
            </a:cxnLst>
            <a:rect l="l" t="t" r="r" b="b"/>
            <a:pathLst>
              <a:path w="10795" h="546100">
                <a:moveTo>
                  <a:pt x="0" y="0"/>
                </a:moveTo>
                <a:cubicBezTo>
                  <a:pt x="3810" y="182245"/>
                  <a:pt x="6985" y="363855"/>
                  <a:pt x="10795" y="546100"/>
                </a:cubicBezTo>
              </a:path>
            </a:pathLst>
          </a:custGeom>
          <a:solidFill>
            <a:srgbClr val="7F4980">
              <a:alpha val="76000"/>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Kaiti SC" charset="-122"/>
              <a:ea typeface="Kaiti SC" charset="-122"/>
              <a:cs typeface="Kaiti SC" charset="-122"/>
            </a:endParaRPr>
          </a:p>
        </p:txBody>
      </p:sp>
      <p:sp>
        <p:nvSpPr>
          <p:cNvPr id="41" name="AutoShape 11"/>
          <p:cNvSpPr>
            <a:spLocks noChangeArrowheads="1"/>
          </p:cNvSpPr>
          <p:nvPr/>
        </p:nvSpPr>
        <p:spPr bwMode="auto">
          <a:xfrm>
            <a:off x="5674313" y="918887"/>
            <a:ext cx="5780927" cy="2750716"/>
          </a:xfrm>
          <a:prstGeom prst="horizontalScroll">
            <a:avLst>
              <a:gd name="adj" fmla="val 12500"/>
            </a:avLst>
          </a:prstGeom>
          <a:solidFill>
            <a:schemeClr val="accent1">
              <a:lumMod val="60000"/>
              <a:lumOff val="40000"/>
            </a:schemeClr>
          </a:solidFill>
          <a:ln w="9525">
            <a:solidFill>
              <a:srgbClr val="FFFFFF"/>
            </a:solidFill>
            <a:round/>
            <a:headEnd/>
            <a:tailEnd/>
          </a:ln>
        </p:spPr>
        <p:txBody>
          <a:bodyPr wrap="none" anchor="ctr"/>
          <a:lstStyle>
            <a:lvl1pPr eaLnBrk="0" hangingPunct="0">
              <a:spcBef>
                <a:spcPct val="20000"/>
              </a:spcBef>
              <a:buChar char="•"/>
              <a:defRPr sz="3200">
                <a:solidFill>
                  <a:schemeClr val="bg1"/>
                </a:solidFill>
                <a:latin typeface="Arial Rounded MT Bold" charset="0"/>
                <a:ea typeface="黑体" charset="0"/>
              </a:defRPr>
            </a:lvl1pPr>
            <a:lvl2pPr marL="742950" indent="-285750" eaLnBrk="0" hangingPunct="0">
              <a:spcBef>
                <a:spcPct val="20000"/>
              </a:spcBef>
              <a:buChar char="–"/>
              <a:defRPr sz="2800">
                <a:solidFill>
                  <a:schemeClr val="bg1"/>
                </a:solidFill>
                <a:latin typeface="Arial Rounded MT Bold" charset="0"/>
                <a:ea typeface="黑体" charset="0"/>
              </a:defRPr>
            </a:lvl2pPr>
            <a:lvl3pPr marL="1143000" indent="-228600" eaLnBrk="0" hangingPunct="0">
              <a:spcBef>
                <a:spcPct val="20000"/>
              </a:spcBef>
              <a:buChar char="•"/>
              <a:defRPr sz="2400">
                <a:solidFill>
                  <a:schemeClr val="bg1"/>
                </a:solidFill>
                <a:latin typeface="Arial Rounded MT Bold" charset="0"/>
                <a:ea typeface="黑体" charset="0"/>
              </a:defRPr>
            </a:lvl3pPr>
            <a:lvl4pPr marL="1600200" indent="-228600" eaLnBrk="0" hangingPunct="0">
              <a:spcBef>
                <a:spcPct val="20000"/>
              </a:spcBef>
              <a:buChar char="–"/>
              <a:defRPr sz="2000">
                <a:solidFill>
                  <a:schemeClr val="bg1"/>
                </a:solidFill>
                <a:latin typeface="Arial Rounded MT Bold" charset="0"/>
                <a:ea typeface="黑体" charset="0"/>
              </a:defRPr>
            </a:lvl4pPr>
            <a:lvl5pPr marL="2057400" indent="-228600" eaLnBrk="0" hangingPunct="0">
              <a:spcBef>
                <a:spcPct val="20000"/>
              </a:spcBef>
              <a:buChar char="»"/>
              <a:defRPr sz="2000">
                <a:solidFill>
                  <a:schemeClr val="bg1"/>
                </a:solidFill>
                <a:latin typeface="Arial Rounded MT Bold" charset="0"/>
                <a:ea typeface="黑体" charset="0"/>
              </a:defRPr>
            </a:lvl5pPr>
            <a:lvl6pPr marL="2514600" indent="-228600" eaLnBrk="0" fontAlgn="base" hangingPunct="0">
              <a:spcBef>
                <a:spcPct val="20000"/>
              </a:spcBef>
              <a:spcAft>
                <a:spcPct val="0"/>
              </a:spcAft>
              <a:buChar char="»"/>
              <a:defRPr sz="2000">
                <a:solidFill>
                  <a:schemeClr val="bg1"/>
                </a:solidFill>
                <a:latin typeface="Arial Rounded MT Bold" charset="0"/>
                <a:ea typeface="黑体" charset="0"/>
              </a:defRPr>
            </a:lvl6pPr>
            <a:lvl7pPr marL="2971800" indent="-228600" eaLnBrk="0" fontAlgn="base" hangingPunct="0">
              <a:spcBef>
                <a:spcPct val="20000"/>
              </a:spcBef>
              <a:spcAft>
                <a:spcPct val="0"/>
              </a:spcAft>
              <a:buChar char="»"/>
              <a:defRPr sz="2000">
                <a:solidFill>
                  <a:schemeClr val="bg1"/>
                </a:solidFill>
                <a:latin typeface="Arial Rounded MT Bold" charset="0"/>
                <a:ea typeface="黑体" charset="0"/>
              </a:defRPr>
            </a:lvl7pPr>
            <a:lvl8pPr marL="3429000" indent="-228600" eaLnBrk="0" fontAlgn="base" hangingPunct="0">
              <a:spcBef>
                <a:spcPct val="20000"/>
              </a:spcBef>
              <a:spcAft>
                <a:spcPct val="0"/>
              </a:spcAft>
              <a:buChar char="»"/>
              <a:defRPr sz="2000">
                <a:solidFill>
                  <a:schemeClr val="bg1"/>
                </a:solidFill>
                <a:latin typeface="Arial Rounded MT Bold" charset="0"/>
                <a:ea typeface="黑体" charset="0"/>
              </a:defRPr>
            </a:lvl8pPr>
            <a:lvl9pPr marL="3886200" indent="-228600" eaLnBrk="0" fontAlgn="base" hangingPunct="0">
              <a:spcBef>
                <a:spcPct val="20000"/>
              </a:spcBef>
              <a:spcAft>
                <a:spcPct val="0"/>
              </a:spcAft>
              <a:buChar char="»"/>
              <a:defRPr sz="2000">
                <a:solidFill>
                  <a:schemeClr val="bg1"/>
                </a:solidFill>
                <a:latin typeface="Arial Rounded MT Bold" charset="0"/>
                <a:ea typeface="黑体" charset="0"/>
              </a:defRPr>
            </a:lvl9pPr>
          </a:lstStyle>
          <a:p>
            <a:pPr eaLnBrk="1" hangingPunct="1">
              <a:spcBef>
                <a:spcPct val="0"/>
              </a:spcBef>
              <a:buFontTx/>
              <a:buNone/>
            </a:pPr>
            <a:endParaRPr lang="zh-CN" altLang="en-US" sz="1800">
              <a:solidFill>
                <a:schemeClr val="tx1"/>
              </a:solidFill>
              <a:latin typeface="Arial" charset="0"/>
              <a:ea typeface="宋体" charset="0"/>
            </a:endParaRPr>
          </a:p>
        </p:txBody>
      </p:sp>
      <p:sp>
        <p:nvSpPr>
          <p:cNvPr id="7" name="文本框 6"/>
          <p:cNvSpPr txBox="1"/>
          <p:nvPr/>
        </p:nvSpPr>
        <p:spPr>
          <a:xfrm>
            <a:off x="6087781" y="2045080"/>
            <a:ext cx="5109091" cy="461665"/>
          </a:xfrm>
          <a:prstGeom prst="rect">
            <a:avLst/>
          </a:prstGeom>
          <a:noFill/>
        </p:spPr>
        <p:txBody>
          <a:bodyPr wrap="none" rtlCol="0">
            <a:spAutoFit/>
          </a:bodyPr>
          <a:lstStyle/>
          <a:p>
            <a:r>
              <a:rPr kumimoji="1" lang="zh-CN" altLang="en-US" sz="2400" b="1" dirty="0">
                <a:solidFill>
                  <a:schemeClr val="bg1"/>
                </a:solidFill>
                <a:latin typeface="Heiti SC Light" charset="-122"/>
                <a:ea typeface="Heiti SC Light" charset="-122"/>
                <a:cs typeface="Heiti SC Light" charset="-122"/>
              </a:rPr>
              <a:t>资本主义危机的实质是生产相对过剩</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6016" y="2829550"/>
            <a:ext cx="6426635" cy="3411230"/>
          </a:xfrm>
          <a:prstGeom prst="rect">
            <a:avLst/>
          </a:prstGeom>
          <a:effectLst>
            <a:softEdge rad="736600"/>
          </a:effectLst>
        </p:spPr>
      </p:pic>
    </p:spTree>
    <p:extLst>
      <p:ext uri="{BB962C8B-B14F-4D97-AF65-F5344CB8AC3E}">
        <p14:creationId xmlns:p14="http://schemas.microsoft.com/office/powerpoint/2010/main" val="9040136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arn(outVertical)">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0"/>
            <a:ext cx="8775865" cy="676894"/>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50000"/>
              </a:lnSpc>
              <a:buClr>
                <a:srgbClr val="6A1F5F"/>
              </a:buClr>
            </a:pPr>
            <a:endParaRPr kumimoji="1" lang="zh-CN" altLang="en-US" sz="3200" b="1" dirty="0">
              <a:latin typeface="Kaiti SC" charset="-122"/>
              <a:ea typeface="Kaiti SC" charset="-122"/>
              <a:cs typeface="Kaiti SC" charset="-122"/>
            </a:endParaRPr>
          </a:p>
        </p:txBody>
      </p:sp>
      <p:sp>
        <p:nvSpPr>
          <p:cNvPr id="4" name="矩形 3"/>
          <p:cNvSpPr/>
          <p:nvPr/>
        </p:nvSpPr>
        <p:spPr>
          <a:xfrm>
            <a:off x="71216" y="-77052"/>
            <a:ext cx="8609646" cy="830997"/>
          </a:xfrm>
          <a:prstGeom prst="rect">
            <a:avLst/>
          </a:prstGeom>
        </p:spPr>
        <p:txBody>
          <a:bodyPr wrap="square">
            <a:spAutoFit/>
          </a:bodyPr>
          <a:lstStyle/>
          <a:p>
            <a:pPr algn="just">
              <a:lnSpc>
                <a:spcPct val="150000"/>
              </a:lnSpc>
              <a:buClr>
                <a:srgbClr val="6A1F5F"/>
              </a:buClr>
            </a:pPr>
            <a:r>
              <a:rPr kumimoji="1" lang="zh-CN" altLang="en-US" sz="3200" b="1" dirty="0">
                <a:solidFill>
                  <a:schemeClr val="lt1"/>
                </a:solidFill>
                <a:latin typeface="Kaiti SC" charset="-122"/>
                <a:ea typeface="Kaiti SC" charset="-122"/>
                <a:cs typeface="Kaiti SC" charset="-122"/>
                <a:sym typeface="+mn-ea"/>
              </a:rPr>
              <a:t>生产剩余价值是资本主义生产方式的绝对规律</a:t>
            </a:r>
          </a:p>
        </p:txBody>
      </p:sp>
      <p:sp>
        <p:nvSpPr>
          <p:cNvPr id="8" name="矩形 7"/>
          <p:cNvSpPr/>
          <p:nvPr/>
        </p:nvSpPr>
        <p:spPr>
          <a:xfrm>
            <a:off x="-41399" y="923446"/>
            <a:ext cx="4515980" cy="486287"/>
          </a:xfrm>
          <a:prstGeom prst="rect">
            <a:avLst/>
          </a:prstGeom>
        </p:spPr>
        <p:txBody>
          <a:bodyPr wrap="none">
            <a:spAutoFit/>
          </a:bodyPr>
          <a:lstStyle/>
          <a:p>
            <a:pPr>
              <a:lnSpc>
                <a:spcPct val="80000"/>
              </a:lnSpc>
            </a:pPr>
            <a:r>
              <a:rPr lang="zh-CN" altLang="en-US" sz="3200" dirty="0">
                <a:solidFill>
                  <a:srgbClr val="C00000"/>
                </a:solidFill>
                <a:latin typeface="Heiti SC Light" charset="-122"/>
                <a:ea typeface="Heiti SC Light" charset="-122"/>
                <a:cs typeface="Heiti SC Light" charset="-122"/>
                <a:sym typeface="Symbol" charset="2"/>
              </a:rPr>
              <a:t>（</a:t>
            </a:r>
            <a:r>
              <a:rPr lang="en-US" altLang="zh-CN" sz="3200" dirty="0">
                <a:solidFill>
                  <a:srgbClr val="C00000"/>
                </a:solidFill>
                <a:latin typeface="Heiti SC Light" charset="-122"/>
                <a:ea typeface="Heiti SC Light" charset="-122"/>
                <a:cs typeface="Heiti SC Light" charset="-122"/>
                <a:sym typeface="Symbol" charset="2"/>
              </a:rPr>
              <a:t>7</a:t>
            </a:r>
            <a:r>
              <a:rPr lang="zh-CN" altLang="en-US" sz="3200" dirty="0">
                <a:solidFill>
                  <a:srgbClr val="C00000"/>
                </a:solidFill>
                <a:latin typeface="Heiti SC Light" charset="-122"/>
                <a:ea typeface="Heiti SC Light" charset="-122"/>
                <a:cs typeface="Heiti SC Light" charset="-122"/>
                <a:sym typeface="Symbol" charset="2"/>
              </a:rPr>
              <a:t>）资本主义危机理论</a:t>
            </a:r>
            <a:endParaRPr lang="zh-CN" altLang="en-US" sz="3200" dirty="0">
              <a:solidFill>
                <a:srgbClr val="C00000"/>
              </a:solidFill>
              <a:latin typeface="Heiti SC Light" charset="-122"/>
              <a:ea typeface="Heiti SC Light" charset="-122"/>
              <a:cs typeface="Heiti SC Light" charset="-122"/>
            </a:endParaRPr>
          </a:p>
        </p:txBody>
      </p:sp>
      <p:sp>
        <p:nvSpPr>
          <p:cNvPr id="18" name="Rectangle 11"/>
          <p:cNvSpPr>
            <a:spLocks noChangeArrowheads="1"/>
          </p:cNvSpPr>
          <p:nvPr/>
        </p:nvSpPr>
        <p:spPr bwMode="auto">
          <a:xfrm>
            <a:off x="1735579" y="1845285"/>
            <a:ext cx="7200900" cy="859848"/>
          </a:xfrm>
          <a:prstGeom prst="rect">
            <a:avLst/>
          </a:prstGeom>
          <a:solidFill>
            <a:srgbClr val="6A1F5F">
              <a:alpha val="40000"/>
            </a:srgbClr>
          </a:solidFill>
          <a:ln w="9525" cmpd="sng">
            <a:solidFill>
              <a:srgbClr val="FFFFFF"/>
            </a:solidFill>
            <a:miter lim="800000"/>
            <a:headEnd/>
            <a:tailEnd/>
          </a:ln>
          <a:effec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zh-CN" sz="2400" b="1" dirty="0">
                <a:solidFill>
                  <a:schemeClr val="bg1"/>
                </a:solidFill>
                <a:effectLst>
                  <a:outerShdw blurRad="38100" dist="38100" dir="2700000" algn="tl">
                    <a:srgbClr val="C0C0C0"/>
                  </a:outerShdw>
                </a:effectLst>
                <a:latin typeface="Heiti SC Light" charset="-122"/>
                <a:ea typeface="Heiti SC Light" charset="-122"/>
                <a:cs typeface="Heiti SC Light" charset="-122"/>
              </a:rPr>
              <a:t>根本原因： </a:t>
            </a:r>
            <a:endParaRPr lang="zh-CN" altLang="zh-CN" sz="2400" dirty="0">
              <a:solidFill>
                <a:schemeClr val="bg1"/>
              </a:solidFill>
              <a:latin typeface="Heiti SC Light" charset="-122"/>
              <a:ea typeface="Heiti SC Light" charset="-122"/>
              <a:cs typeface="Heiti SC Light" charset="-122"/>
            </a:endParaRPr>
          </a:p>
          <a:p>
            <a:pPr eaLnBrk="1" hangingPunct="1"/>
            <a:r>
              <a:rPr lang="zh-CN" altLang="zh-CN" sz="2400" b="1" dirty="0">
                <a:solidFill>
                  <a:schemeClr val="bg1"/>
                </a:solidFill>
                <a:effectLst>
                  <a:outerShdw blurRad="38100" dist="38100" dir="2700000" algn="tl">
                    <a:srgbClr val="C0C0C0"/>
                  </a:outerShdw>
                </a:effectLst>
                <a:latin typeface="Heiti SC Light" charset="-122"/>
                <a:ea typeface="Heiti SC Light" charset="-122"/>
                <a:cs typeface="Heiti SC Light" charset="-122"/>
              </a:rPr>
              <a:t>生产社会化和生产资料私人占有制矛盾</a:t>
            </a:r>
            <a:endParaRPr lang="zh-CN" altLang="zh-CN" sz="2400" dirty="0">
              <a:solidFill>
                <a:schemeClr val="bg1"/>
              </a:solidFill>
              <a:latin typeface="Heiti SC Light" charset="-122"/>
              <a:ea typeface="Heiti SC Light" charset="-122"/>
              <a:cs typeface="Heiti SC Light" charset="-122"/>
            </a:endParaRPr>
          </a:p>
        </p:txBody>
      </p:sp>
      <p:sp>
        <p:nvSpPr>
          <p:cNvPr id="19" name="Text Box 12"/>
          <p:cNvSpPr txBox="1">
            <a:spLocks noChangeArrowheads="1"/>
          </p:cNvSpPr>
          <p:nvPr/>
        </p:nvSpPr>
        <p:spPr bwMode="auto">
          <a:xfrm>
            <a:off x="1614929" y="2870722"/>
            <a:ext cx="4608512" cy="1373188"/>
          </a:xfrm>
          <a:prstGeom prst="rect">
            <a:avLst/>
          </a:prstGeom>
          <a:noFill/>
          <a:ln w="9525">
            <a:noFill/>
            <a:miter lim="800000"/>
            <a:headEnd/>
            <a:tailEnd/>
          </a:ln>
          <a:effec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lang="zh-CN" altLang="zh-CN" sz="2800" dirty="0">
                <a:effectLst>
                  <a:outerShdw blurRad="38100" dist="38100" dir="2700000" algn="tl">
                    <a:srgbClr val="C0C0C0"/>
                  </a:outerShdw>
                </a:effectLst>
                <a:latin typeface="黑体" charset="0"/>
                <a:ea typeface="黑体" charset="0"/>
              </a:rPr>
              <a:t>生产的无限扩大趋势同劳动人民有支付能力需求相对缩小的矛盾 </a:t>
            </a:r>
            <a:endParaRPr lang="zh-CN" altLang="zh-CN" dirty="0"/>
          </a:p>
        </p:txBody>
      </p:sp>
      <p:sp>
        <p:nvSpPr>
          <p:cNvPr id="20" name="Text Box 13"/>
          <p:cNvSpPr txBox="1">
            <a:spLocks noChangeArrowheads="1"/>
          </p:cNvSpPr>
          <p:nvPr/>
        </p:nvSpPr>
        <p:spPr bwMode="auto">
          <a:xfrm>
            <a:off x="1614929" y="4310585"/>
            <a:ext cx="4752975" cy="1373187"/>
          </a:xfrm>
          <a:prstGeom prst="rect">
            <a:avLst/>
          </a:prstGeom>
          <a:noFill/>
          <a:ln w="9525">
            <a:noFill/>
            <a:miter lim="800000"/>
            <a:headEnd/>
            <a:tailEnd/>
          </a:ln>
          <a:effec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lang="zh-CN" altLang="zh-CN" sz="2800" dirty="0">
                <a:effectLst>
                  <a:outerShdw blurRad="38100" dist="38100" dir="2700000" algn="tl">
                    <a:srgbClr val="C0C0C0"/>
                  </a:outerShdw>
                </a:effectLst>
                <a:latin typeface="黑体" charset="0"/>
                <a:ea typeface="黑体" charset="0"/>
              </a:rPr>
              <a:t>个别企业生产的有组织性和整个社会生产的无政府状态之间的矛盾 </a:t>
            </a:r>
            <a:endParaRPr lang="zh-CN" altLang="zh-CN" dirty="0"/>
          </a:p>
        </p:txBody>
      </p:sp>
      <p:sp>
        <p:nvSpPr>
          <p:cNvPr id="21" name="AutoShape 14"/>
          <p:cNvSpPr>
            <a:spLocks noChangeArrowheads="1"/>
          </p:cNvSpPr>
          <p:nvPr/>
        </p:nvSpPr>
        <p:spPr bwMode="auto">
          <a:xfrm>
            <a:off x="6308593" y="2945335"/>
            <a:ext cx="619125" cy="2730500"/>
          </a:xfrm>
          <a:prstGeom prst="rightArrow">
            <a:avLst>
              <a:gd name="adj1" fmla="val 44944"/>
              <a:gd name="adj2" fmla="val 72319"/>
            </a:avLst>
          </a:prstGeom>
          <a:solidFill>
            <a:schemeClr val="bg2">
              <a:lumMod val="75000"/>
            </a:schemeClr>
          </a:solidFill>
          <a:ln w="9525">
            <a:solidFill>
              <a:srgbClr val="FFFFFF"/>
            </a:solidFill>
            <a:miter lim="800000"/>
            <a:headEnd/>
            <a:tailEnd/>
          </a:ln>
        </p:spPr>
        <p:txBody>
          <a:bodyPr wrap="none" anchor="ctr"/>
          <a:lstStyle>
            <a:lvl1pPr eaLnBrk="0" hangingPunct="0">
              <a:spcBef>
                <a:spcPct val="20000"/>
              </a:spcBef>
              <a:buChar char="•"/>
              <a:defRPr sz="3200">
                <a:solidFill>
                  <a:schemeClr val="bg1"/>
                </a:solidFill>
                <a:latin typeface="Arial Rounded MT Bold" charset="0"/>
                <a:ea typeface="黑体" charset="0"/>
              </a:defRPr>
            </a:lvl1pPr>
            <a:lvl2pPr marL="742950" indent="-285750" eaLnBrk="0" hangingPunct="0">
              <a:spcBef>
                <a:spcPct val="20000"/>
              </a:spcBef>
              <a:buChar char="–"/>
              <a:defRPr sz="2800">
                <a:solidFill>
                  <a:schemeClr val="bg1"/>
                </a:solidFill>
                <a:latin typeface="Arial Rounded MT Bold" charset="0"/>
                <a:ea typeface="黑体" charset="0"/>
              </a:defRPr>
            </a:lvl2pPr>
            <a:lvl3pPr marL="1143000" indent="-228600" eaLnBrk="0" hangingPunct="0">
              <a:spcBef>
                <a:spcPct val="20000"/>
              </a:spcBef>
              <a:buChar char="•"/>
              <a:defRPr sz="2400">
                <a:solidFill>
                  <a:schemeClr val="bg1"/>
                </a:solidFill>
                <a:latin typeface="Arial Rounded MT Bold" charset="0"/>
                <a:ea typeface="黑体" charset="0"/>
              </a:defRPr>
            </a:lvl3pPr>
            <a:lvl4pPr marL="1600200" indent="-228600" eaLnBrk="0" hangingPunct="0">
              <a:spcBef>
                <a:spcPct val="20000"/>
              </a:spcBef>
              <a:buChar char="–"/>
              <a:defRPr sz="2000">
                <a:solidFill>
                  <a:schemeClr val="bg1"/>
                </a:solidFill>
                <a:latin typeface="Arial Rounded MT Bold" charset="0"/>
                <a:ea typeface="黑体" charset="0"/>
              </a:defRPr>
            </a:lvl4pPr>
            <a:lvl5pPr marL="2057400" indent="-228600" eaLnBrk="0" hangingPunct="0">
              <a:spcBef>
                <a:spcPct val="20000"/>
              </a:spcBef>
              <a:buChar char="»"/>
              <a:defRPr sz="2000">
                <a:solidFill>
                  <a:schemeClr val="bg1"/>
                </a:solidFill>
                <a:latin typeface="Arial Rounded MT Bold" charset="0"/>
                <a:ea typeface="黑体" charset="0"/>
              </a:defRPr>
            </a:lvl5pPr>
            <a:lvl6pPr marL="2514600" indent="-228600" eaLnBrk="0" fontAlgn="base" hangingPunct="0">
              <a:spcBef>
                <a:spcPct val="20000"/>
              </a:spcBef>
              <a:spcAft>
                <a:spcPct val="0"/>
              </a:spcAft>
              <a:buChar char="»"/>
              <a:defRPr sz="2000">
                <a:solidFill>
                  <a:schemeClr val="bg1"/>
                </a:solidFill>
                <a:latin typeface="Arial Rounded MT Bold" charset="0"/>
                <a:ea typeface="黑体" charset="0"/>
              </a:defRPr>
            </a:lvl6pPr>
            <a:lvl7pPr marL="2971800" indent="-228600" eaLnBrk="0" fontAlgn="base" hangingPunct="0">
              <a:spcBef>
                <a:spcPct val="20000"/>
              </a:spcBef>
              <a:spcAft>
                <a:spcPct val="0"/>
              </a:spcAft>
              <a:buChar char="»"/>
              <a:defRPr sz="2000">
                <a:solidFill>
                  <a:schemeClr val="bg1"/>
                </a:solidFill>
                <a:latin typeface="Arial Rounded MT Bold" charset="0"/>
                <a:ea typeface="黑体" charset="0"/>
              </a:defRPr>
            </a:lvl7pPr>
            <a:lvl8pPr marL="3429000" indent="-228600" eaLnBrk="0" fontAlgn="base" hangingPunct="0">
              <a:spcBef>
                <a:spcPct val="20000"/>
              </a:spcBef>
              <a:spcAft>
                <a:spcPct val="0"/>
              </a:spcAft>
              <a:buChar char="»"/>
              <a:defRPr sz="2000">
                <a:solidFill>
                  <a:schemeClr val="bg1"/>
                </a:solidFill>
                <a:latin typeface="Arial Rounded MT Bold" charset="0"/>
                <a:ea typeface="黑体" charset="0"/>
              </a:defRPr>
            </a:lvl8pPr>
            <a:lvl9pPr marL="3886200" indent="-228600" eaLnBrk="0" fontAlgn="base" hangingPunct="0">
              <a:spcBef>
                <a:spcPct val="20000"/>
              </a:spcBef>
              <a:spcAft>
                <a:spcPct val="0"/>
              </a:spcAft>
              <a:buChar char="»"/>
              <a:defRPr sz="2000">
                <a:solidFill>
                  <a:schemeClr val="bg1"/>
                </a:solidFill>
                <a:latin typeface="Arial Rounded MT Bold" charset="0"/>
                <a:ea typeface="黑体" charset="0"/>
              </a:defRPr>
            </a:lvl9pPr>
          </a:lstStyle>
          <a:p>
            <a:pPr eaLnBrk="1" hangingPunct="1">
              <a:spcBef>
                <a:spcPct val="0"/>
              </a:spcBef>
              <a:buFontTx/>
              <a:buNone/>
            </a:pPr>
            <a:endParaRPr lang="zh-CN" altLang="en-US" sz="1800">
              <a:solidFill>
                <a:schemeClr val="tx1"/>
              </a:solidFill>
              <a:latin typeface="Arial" charset="0"/>
              <a:ea typeface="宋体" charset="0"/>
            </a:endParaRPr>
          </a:p>
        </p:txBody>
      </p:sp>
      <p:sp>
        <p:nvSpPr>
          <p:cNvPr id="22" name="Oval 15"/>
          <p:cNvSpPr>
            <a:spLocks noChangeArrowheads="1"/>
          </p:cNvSpPr>
          <p:nvPr/>
        </p:nvSpPr>
        <p:spPr bwMode="auto">
          <a:xfrm>
            <a:off x="7160066" y="3451010"/>
            <a:ext cx="1905000" cy="2590800"/>
          </a:xfrm>
          <a:prstGeom prst="ellipse">
            <a:avLst/>
          </a:prstGeom>
          <a:solidFill>
            <a:srgbClr val="6A1F5F">
              <a:alpha val="51000"/>
            </a:srgbClr>
          </a:solidFill>
          <a:ln w="9525" cmpd="sng">
            <a:solidFill>
              <a:srgbClr val="FFFFFF"/>
            </a:solidFill>
            <a:round/>
            <a:headEnd/>
            <a:tailEnd/>
          </a:ln>
          <a:effectLst/>
        </p:spPr>
        <p:txBody>
          <a:bodyPr wrap="none" anchor="ctr"/>
          <a:lstStyle/>
          <a:p>
            <a:pPr algn="ctr">
              <a:defRPr/>
            </a:pPr>
            <a:r>
              <a:rPr lang="zh-CN" sz="4800" b="1" dirty="0">
                <a:solidFill>
                  <a:schemeClr val="bg1"/>
                </a:solidFill>
                <a:effectLst>
                  <a:outerShdw blurRad="38100" dist="38100" dir="2700000" algn="tl">
                    <a:srgbClr val="808080"/>
                  </a:outerShdw>
                </a:effectLst>
                <a:latin typeface="黑体" pitchFamily="2" charset="-122"/>
                <a:ea typeface="黑体" pitchFamily="2" charset="-122"/>
              </a:rPr>
              <a:t>经济</a:t>
            </a:r>
          </a:p>
          <a:p>
            <a:pPr algn="ctr">
              <a:defRPr/>
            </a:pPr>
            <a:r>
              <a:rPr lang="zh-CN" sz="4800" b="1" dirty="0">
                <a:solidFill>
                  <a:schemeClr val="bg1"/>
                </a:solidFill>
                <a:effectLst>
                  <a:outerShdw blurRad="38100" dist="38100" dir="2700000" algn="tl">
                    <a:srgbClr val="808080"/>
                  </a:outerShdw>
                </a:effectLst>
                <a:latin typeface="黑体" pitchFamily="2" charset="-122"/>
                <a:ea typeface="黑体" pitchFamily="2" charset="-122"/>
              </a:rPr>
              <a:t>危机</a:t>
            </a:r>
            <a:endParaRPr lang="zh-CN" dirty="0">
              <a:solidFill>
                <a:schemeClr val="bg1"/>
              </a:solidFill>
              <a:latin typeface="Arial" pitchFamily="34" charset="0"/>
              <a:ea typeface="宋体" pitchFamily="2" charset="-122"/>
            </a:endParaRPr>
          </a:p>
        </p:txBody>
      </p:sp>
      <p:sp>
        <p:nvSpPr>
          <p:cNvPr id="23" name="Line 16"/>
          <p:cNvSpPr>
            <a:spLocks noChangeShapeType="1"/>
          </p:cNvSpPr>
          <p:nvPr/>
        </p:nvSpPr>
        <p:spPr bwMode="auto">
          <a:xfrm>
            <a:off x="8551158" y="2742929"/>
            <a:ext cx="0" cy="814387"/>
          </a:xfrm>
          <a:prstGeom prst="line">
            <a:avLst/>
          </a:prstGeom>
          <a:noFill/>
          <a:ln w="76200">
            <a:solidFill>
              <a:schemeClr val="bg1">
                <a:lumMod val="65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120933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0-#ppt_w/2"/>
                                          </p:val>
                                        </p:tav>
                                        <p:tav tm="100000">
                                          <p:val>
                                            <p:strVal val="#ppt_x"/>
                                          </p:val>
                                        </p:tav>
                                      </p:tavLst>
                                    </p:anim>
                                    <p:anim calcmode="lin" valueType="num">
                                      <p:cBhvr additive="base">
                                        <p:cTn id="14"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0-#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blinds(horizontal)">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1"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slide(fromTop)">
                                      <p:cBhvr>
                                        <p:cTn id="30" dur="500"/>
                                        <p:tgtEl>
                                          <p:spTgt spid="23"/>
                                        </p:tgtEl>
                                      </p:cBhvr>
                                    </p:animEffect>
                                  </p:childTnLst>
                                </p:cTn>
                              </p:par>
                            </p:childTnLst>
                          </p:cTn>
                        </p:par>
                        <p:par>
                          <p:cTn id="31" fill="hold">
                            <p:stCondLst>
                              <p:cond delay="500"/>
                            </p:stCondLst>
                            <p:childTnLst>
                              <p:par>
                                <p:cTn id="32" presetID="4" presetClass="entr" presetSubtype="32"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box(out)">
                                      <p:cBhvr>
                                        <p:cTn id="34" dur="500"/>
                                        <p:tgtEl>
                                          <p:spTgt spid="22"/>
                                        </p:tgtEl>
                                      </p:cBhvr>
                                    </p:animEffect>
                                  </p:childTnLst>
                                  <p:subTnLst>
                                    <p:audio>
                                      <p:cMediaNode>
                                        <p:cTn display="0" masterRel="sameClick">
                                          <p:stCondLst>
                                            <p:cond evt="begin" delay="0">
                                              <p:tn val="32"/>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autoUpdateAnimBg="0"/>
      <p:bldP spid="19" grpId="0" autoUpdateAnimBg="0"/>
      <p:bldP spid="20" grpId="0" autoUpdateAnimBg="0"/>
      <p:bldP spid="21" grpId="0" animBg="1"/>
      <p:bldP spid="22" grpId="0" animBg="1" autoUpdateAnimBg="0"/>
      <p:bldP spid="2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7149" y="2845322"/>
            <a:ext cx="5334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Line 12"/>
          <p:cNvSpPr>
            <a:spLocks noChangeShapeType="1"/>
          </p:cNvSpPr>
          <p:nvPr/>
        </p:nvSpPr>
        <p:spPr bwMode="auto">
          <a:xfrm>
            <a:off x="3487737" y="2113485"/>
            <a:ext cx="0" cy="304800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4" name="Line 13"/>
          <p:cNvSpPr>
            <a:spLocks noChangeShapeType="1"/>
          </p:cNvSpPr>
          <p:nvPr/>
        </p:nvSpPr>
        <p:spPr bwMode="auto">
          <a:xfrm>
            <a:off x="3487737" y="5161485"/>
            <a:ext cx="5867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 name="Text Box 14"/>
          <p:cNvSpPr txBox="1">
            <a:spLocks noChangeArrowheads="1"/>
          </p:cNvSpPr>
          <p:nvPr/>
        </p:nvSpPr>
        <p:spPr bwMode="auto">
          <a:xfrm>
            <a:off x="3030537" y="4932885"/>
            <a:ext cx="381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bg1"/>
                </a:solidFill>
                <a:latin typeface="Arial Rounded MT Bold" charset="0"/>
                <a:ea typeface="黑体" charset="0"/>
              </a:defRPr>
            </a:lvl1pPr>
            <a:lvl2pPr marL="742950" indent="-285750" eaLnBrk="0" hangingPunct="0">
              <a:spcBef>
                <a:spcPct val="20000"/>
              </a:spcBef>
              <a:buChar char="–"/>
              <a:defRPr sz="2800">
                <a:solidFill>
                  <a:schemeClr val="bg1"/>
                </a:solidFill>
                <a:latin typeface="Arial Rounded MT Bold" charset="0"/>
                <a:ea typeface="黑体" charset="0"/>
              </a:defRPr>
            </a:lvl2pPr>
            <a:lvl3pPr marL="1143000" indent="-228600" eaLnBrk="0" hangingPunct="0">
              <a:spcBef>
                <a:spcPct val="20000"/>
              </a:spcBef>
              <a:buChar char="•"/>
              <a:defRPr sz="2400">
                <a:solidFill>
                  <a:schemeClr val="bg1"/>
                </a:solidFill>
                <a:latin typeface="Arial Rounded MT Bold" charset="0"/>
                <a:ea typeface="黑体" charset="0"/>
              </a:defRPr>
            </a:lvl3pPr>
            <a:lvl4pPr marL="1600200" indent="-228600" eaLnBrk="0" hangingPunct="0">
              <a:spcBef>
                <a:spcPct val="20000"/>
              </a:spcBef>
              <a:buChar char="–"/>
              <a:defRPr sz="2000">
                <a:solidFill>
                  <a:schemeClr val="bg1"/>
                </a:solidFill>
                <a:latin typeface="Arial Rounded MT Bold" charset="0"/>
                <a:ea typeface="黑体" charset="0"/>
              </a:defRPr>
            </a:lvl4pPr>
            <a:lvl5pPr marL="2057400" indent="-228600" eaLnBrk="0" hangingPunct="0">
              <a:spcBef>
                <a:spcPct val="20000"/>
              </a:spcBef>
              <a:buChar char="»"/>
              <a:defRPr sz="2000">
                <a:solidFill>
                  <a:schemeClr val="bg1"/>
                </a:solidFill>
                <a:latin typeface="Arial Rounded MT Bold" charset="0"/>
                <a:ea typeface="黑体" charset="0"/>
              </a:defRPr>
            </a:lvl5pPr>
            <a:lvl6pPr marL="2514600" indent="-228600" eaLnBrk="0" fontAlgn="base" hangingPunct="0">
              <a:spcBef>
                <a:spcPct val="20000"/>
              </a:spcBef>
              <a:spcAft>
                <a:spcPct val="0"/>
              </a:spcAft>
              <a:buChar char="»"/>
              <a:defRPr sz="2000">
                <a:solidFill>
                  <a:schemeClr val="bg1"/>
                </a:solidFill>
                <a:latin typeface="Arial Rounded MT Bold" charset="0"/>
                <a:ea typeface="黑体" charset="0"/>
              </a:defRPr>
            </a:lvl6pPr>
            <a:lvl7pPr marL="2971800" indent="-228600" eaLnBrk="0" fontAlgn="base" hangingPunct="0">
              <a:spcBef>
                <a:spcPct val="20000"/>
              </a:spcBef>
              <a:spcAft>
                <a:spcPct val="0"/>
              </a:spcAft>
              <a:buChar char="»"/>
              <a:defRPr sz="2000">
                <a:solidFill>
                  <a:schemeClr val="bg1"/>
                </a:solidFill>
                <a:latin typeface="Arial Rounded MT Bold" charset="0"/>
                <a:ea typeface="黑体" charset="0"/>
              </a:defRPr>
            </a:lvl7pPr>
            <a:lvl8pPr marL="3429000" indent="-228600" eaLnBrk="0" fontAlgn="base" hangingPunct="0">
              <a:spcBef>
                <a:spcPct val="20000"/>
              </a:spcBef>
              <a:spcAft>
                <a:spcPct val="0"/>
              </a:spcAft>
              <a:buChar char="»"/>
              <a:defRPr sz="2000">
                <a:solidFill>
                  <a:schemeClr val="bg1"/>
                </a:solidFill>
                <a:latin typeface="Arial Rounded MT Bold" charset="0"/>
                <a:ea typeface="黑体" charset="0"/>
              </a:defRPr>
            </a:lvl8pPr>
            <a:lvl9pPr marL="3886200" indent="-228600" eaLnBrk="0" fontAlgn="base" hangingPunct="0">
              <a:spcBef>
                <a:spcPct val="20000"/>
              </a:spcBef>
              <a:spcAft>
                <a:spcPct val="0"/>
              </a:spcAft>
              <a:buChar char="»"/>
              <a:defRPr sz="2000">
                <a:solidFill>
                  <a:schemeClr val="bg1"/>
                </a:solidFill>
                <a:latin typeface="Arial Rounded MT Bold" charset="0"/>
                <a:ea typeface="黑体" charset="0"/>
              </a:defRPr>
            </a:lvl9pPr>
          </a:lstStyle>
          <a:p>
            <a:pPr algn="r" eaLnBrk="1" hangingPunct="1">
              <a:spcBef>
                <a:spcPct val="50000"/>
              </a:spcBef>
              <a:buFontTx/>
              <a:buNone/>
            </a:pPr>
            <a:r>
              <a:rPr lang="zh-CN" altLang="zh-CN">
                <a:solidFill>
                  <a:schemeClr val="tx1"/>
                </a:solidFill>
                <a:latin typeface="方正大黑简体" charset="0"/>
                <a:ea typeface="方正大黑简体" charset="0"/>
              </a:rPr>
              <a:t>0</a:t>
            </a:r>
            <a:endParaRPr lang="zh-CN" altLang="zh-CN" sz="1800">
              <a:solidFill>
                <a:schemeClr val="tx1"/>
              </a:solidFill>
              <a:latin typeface="Arial" charset="0"/>
              <a:ea typeface="宋体" charset="0"/>
            </a:endParaRPr>
          </a:p>
        </p:txBody>
      </p:sp>
      <p:sp>
        <p:nvSpPr>
          <p:cNvPr id="6" name="Text Box 15"/>
          <p:cNvSpPr txBox="1">
            <a:spLocks noChangeArrowheads="1"/>
          </p:cNvSpPr>
          <p:nvPr/>
        </p:nvSpPr>
        <p:spPr bwMode="auto">
          <a:xfrm>
            <a:off x="2878137" y="1656285"/>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bg1"/>
                </a:solidFill>
                <a:latin typeface="Arial Rounded MT Bold" charset="0"/>
                <a:ea typeface="黑体" charset="0"/>
              </a:defRPr>
            </a:lvl1pPr>
            <a:lvl2pPr marL="742950" indent="-285750" eaLnBrk="0" hangingPunct="0">
              <a:spcBef>
                <a:spcPct val="20000"/>
              </a:spcBef>
              <a:buChar char="–"/>
              <a:defRPr sz="2800">
                <a:solidFill>
                  <a:schemeClr val="bg1"/>
                </a:solidFill>
                <a:latin typeface="Arial Rounded MT Bold" charset="0"/>
                <a:ea typeface="黑体" charset="0"/>
              </a:defRPr>
            </a:lvl2pPr>
            <a:lvl3pPr marL="1143000" indent="-228600" eaLnBrk="0" hangingPunct="0">
              <a:spcBef>
                <a:spcPct val="20000"/>
              </a:spcBef>
              <a:buChar char="•"/>
              <a:defRPr sz="2400">
                <a:solidFill>
                  <a:schemeClr val="bg1"/>
                </a:solidFill>
                <a:latin typeface="Arial Rounded MT Bold" charset="0"/>
                <a:ea typeface="黑体" charset="0"/>
              </a:defRPr>
            </a:lvl3pPr>
            <a:lvl4pPr marL="1600200" indent="-228600" eaLnBrk="0" hangingPunct="0">
              <a:spcBef>
                <a:spcPct val="20000"/>
              </a:spcBef>
              <a:buChar char="–"/>
              <a:defRPr sz="2000">
                <a:solidFill>
                  <a:schemeClr val="bg1"/>
                </a:solidFill>
                <a:latin typeface="Arial Rounded MT Bold" charset="0"/>
                <a:ea typeface="黑体" charset="0"/>
              </a:defRPr>
            </a:lvl4pPr>
            <a:lvl5pPr marL="2057400" indent="-228600" eaLnBrk="0" hangingPunct="0">
              <a:spcBef>
                <a:spcPct val="20000"/>
              </a:spcBef>
              <a:buChar char="»"/>
              <a:defRPr sz="2000">
                <a:solidFill>
                  <a:schemeClr val="bg1"/>
                </a:solidFill>
                <a:latin typeface="Arial Rounded MT Bold" charset="0"/>
                <a:ea typeface="黑体" charset="0"/>
              </a:defRPr>
            </a:lvl5pPr>
            <a:lvl6pPr marL="2514600" indent="-228600" eaLnBrk="0" fontAlgn="base" hangingPunct="0">
              <a:spcBef>
                <a:spcPct val="20000"/>
              </a:spcBef>
              <a:spcAft>
                <a:spcPct val="0"/>
              </a:spcAft>
              <a:buChar char="»"/>
              <a:defRPr sz="2000">
                <a:solidFill>
                  <a:schemeClr val="bg1"/>
                </a:solidFill>
                <a:latin typeface="Arial Rounded MT Bold" charset="0"/>
                <a:ea typeface="黑体" charset="0"/>
              </a:defRPr>
            </a:lvl6pPr>
            <a:lvl7pPr marL="2971800" indent="-228600" eaLnBrk="0" fontAlgn="base" hangingPunct="0">
              <a:spcBef>
                <a:spcPct val="20000"/>
              </a:spcBef>
              <a:spcAft>
                <a:spcPct val="0"/>
              </a:spcAft>
              <a:buChar char="»"/>
              <a:defRPr sz="2000">
                <a:solidFill>
                  <a:schemeClr val="bg1"/>
                </a:solidFill>
                <a:latin typeface="Arial Rounded MT Bold" charset="0"/>
                <a:ea typeface="黑体" charset="0"/>
              </a:defRPr>
            </a:lvl7pPr>
            <a:lvl8pPr marL="3429000" indent="-228600" eaLnBrk="0" fontAlgn="base" hangingPunct="0">
              <a:spcBef>
                <a:spcPct val="20000"/>
              </a:spcBef>
              <a:spcAft>
                <a:spcPct val="0"/>
              </a:spcAft>
              <a:buChar char="»"/>
              <a:defRPr sz="2000">
                <a:solidFill>
                  <a:schemeClr val="bg1"/>
                </a:solidFill>
                <a:latin typeface="Arial Rounded MT Bold" charset="0"/>
                <a:ea typeface="黑体" charset="0"/>
              </a:defRPr>
            </a:lvl8pPr>
            <a:lvl9pPr marL="3886200" indent="-228600" eaLnBrk="0" fontAlgn="base" hangingPunct="0">
              <a:spcBef>
                <a:spcPct val="20000"/>
              </a:spcBef>
              <a:spcAft>
                <a:spcPct val="0"/>
              </a:spcAft>
              <a:buChar char="»"/>
              <a:defRPr sz="2000">
                <a:solidFill>
                  <a:schemeClr val="bg1"/>
                </a:solidFill>
                <a:latin typeface="Arial Rounded MT Bold" charset="0"/>
                <a:ea typeface="黑体" charset="0"/>
              </a:defRPr>
            </a:lvl9pPr>
          </a:lstStyle>
          <a:p>
            <a:pPr eaLnBrk="1" hangingPunct="1">
              <a:spcBef>
                <a:spcPct val="50000"/>
              </a:spcBef>
              <a:buFontTx/>
              <a:buNone/>
            </a:pPr>
            <a:r>
              <a:rPr lang="zh-CN" altLang="zh-CN" sz="2000" b="1">
                <a:solidFill>
                  <a:schemeClr val="tx1"/>
                </a:solidFill>
                <a:latin typeface="Times New Roman" charset="0"/>
                <a:ea typeface="宋体" charset="0"/>
              </a:rPr>
              <a:t>经济活动水平</a:t>
            </a:r>
            <a:endParaRPr lang="zh-CN" altLang="zh-CN" sz="1800">
              <a:solidFill>
                <a:schemeClr val="tx1"/>
              </a:solidFill>
              <a:latin typeface="Arial" charset="0"/>
              <a:ea typeface="宋体" charset="0"/>
            </a:endParaRPr>
          </a:p>
        </p:txBody>
      </p:sp>
      <p:sp>
        <p:nvSpPr>
          <p:cNvPr id="7" name="Arc 16"/>
          <p:cNvSpPr>
            <a:spLocks/>
          </p:cNvSpPr>
          <p:nvPr/>
        </p:nvSpPr>
        <p:spPr bwMode="auto">
          <a:xfrm flipV="1">
            <a:off x="3722687" y="2700860"/>
            <a:ext cx="5562600" cy="16764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cmpd="sng">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 name="Text Box 17"/>
          <p:cNvSpPr txBox="1">
            <a:spLocks noChangeArrowheads="1"/>
          </p:cNvSpPr>
          <p:nvPr/>
        </p:nvSpPr>
        <p:spPr bwMode="auto">
          <a:xfrm>
            <a:off x="4478337" y="3561285"/>
            <a:ext cx="83820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bg1"/>
                </a:solidFill>
                <a:latin typeface="Arial Rounded MT Bold" charset="0"/>
                <a:ea typeface="黑体" charset="0"/>
              </a:defRPr>
            </a:lvl1pPr>
            <a:lvl2pPr marL="742950" indent="-285750" eaLnBrk="0" hangingPunct="0">
              <a:spcBef>
                <a:spcPct val="20000"/>
              </a:spcBef>
              <a:buChar char="–"/>
              <a:defRPr sz="2800">
                <a:solidFill>
                  <a:schemeClr val="bg1"/>
                </a:solidFill>
                <a:latin typeface="Arial Rounded MT Bold" charset="0"/>
                <a:ea typeface="黑体" charset="0"/>
              </a:defRPr>
            </a:lvl2pPr>
            <a:lvl3pPr marL="1143000" indent="-228600" eaLnBrk="0" hangingPunct="0">
              <a:spcBef>
                <a:spcPct val="20000"/>
              </a:spcBef>
              <a:buChar char="•"/>
              <a:defRPr sz="2400">
                <a:solidFill>
                  <a:schemeClr val="bg1"/>
                </a:solidFill>
                <a:latin typeface="Arial Rounded MT Bold" charset="0"/>
                <a:ea typeface="黑体" charset="0"/>
              </a:defRPr>
            </a:lvl3pPr>
            <a:lvl4pPr marL="1600200" indent="-228600" eaLnBrk="0" hangingPunct="0">
              <a:spcBef>
                <a:spcPct val="20000"/>
              </a:spcBef>
              <a:buChar char="–"/>
              <a:defRPr sz="2000">
                <a:solidFill>
                  <a:schemeClr val="bg1"/>
                </a:solidFill>
                <a:latin typeface="Arial Rounded MT Bold" charset="0"/>
                <a:ea typeface="黑体" charset="0"/>
              </a:defRPr>
            </a:lvl4pPr>
            <a:lvl5pPr marL="2057400" indent="-228600" eaLnBrk="0" hangingPunct="0">
              <a:spcBef>
                <a:spcPct val="20000"/>
              </a:spcBef>
              <a:buChar char="»"/>
              <a:defRPr sz="2000">
                <a:solidFill>
                  <a:schemeClr val="bg1"/>
                </a:solidFill>
                <a:latin typeface="Arial Rounded MT Bold" charset="0"/>
                <a:ea typeface="黑体" charset="0"/>
              </a:defRPr>
            </a:lvl5pPr>
            <a:lvl6pPr marL="2514600" indent="-228600" eaLnBrk="0" fontAlgn="base" hangingPunct="0">
              <a:spcBef>
                <a:spcPct val="20000"/>
              </a:spcBef>
              <a:spcAft>
                <a:spcPct val="0"/>
              </a:spcAft>
              <a:buChar char="»"/>
              <a:defRPr sz="2000">
                <a:solidFill>
                  <a:schemeClr val="bg1"/>
                </a:solidFill>
                <a:latin typeface="Arial Rounded MT Bold" charset="0"/>
                <a:ea typeface="黑体" charset="0"/>
              </a:defRPr>
            </a:lvl6pPr>
            <a:lvl7pPr marL="2971800" indent="-228600" eaLnBrk="0" fontAlgn="base" hangingPunct="0">
              <a:spcBef>
                <a:spcPct val="20000"/>
              </a:spcBef>
              <a:spcAft>
                <a:spcPct val="0"/>
              </a:spcAft>
              <a:buChar char="»"/>
              <a:defRPr sz="2000">
                <a:solidFill>
                  <a:schemeClr val="bg1"/>
                </a:solidFill>
                <a:latin typeface="Arial Rounded MT Bold" charset="0"/>
                <a:ea typeface="黑体" charset="0"/>
              </a:defRPr>
            </a:lvl7pPr>
            <a:lvl8pPr marL="3429000" indent="-228600" eaLnBrk="0" fontAlgn="base" hangingPunct="0">
              <a:spcBef>
                <a:spcPct val="20000"/>
              </a:spcBef>
              <a:spcAft>
                <a:spcPct val="0"/>
              </a:spcAft>
              <a:buChar char="»"/>
              <a:defRPr sz="2000">
                <a:solidFill>
                  <a:schemeClr val="bg1"/>
                </a:solidFill>
                <a:latin typeface="Arial Rounded MT Bold" charset="0"/>
                <a:ea typeface="黑体" charset="0"/>
              </a:defRPr>
            </a:lvl8pPr>
            <a:lvl9pPr marL="3886200" indent="-228600" eaLnBrk="0" fontAlgn="base" hangingPunct="0">
              <a:spcBef>
                <a:spcPct val="20000"/>
              </a:spcBef>
              <a:spcAft>
                <a:spcPct val="0"/>
              </a:spcAft>
              <a:buChar char="»"/>
              <a:defRPr sz="2000">
                <a:solidFill>
                  <a:schemeClr val="bg1"/>
                </a:solidFill>
                <a:latin typeface="Arial Rounded MT Bold" charset="0"/>
                <a:ea typeface="黑体" charset="0"/>
              </a:defRPr>
            </a:lvl9pPr>
          </a:lstStyle>
          <a:p>
            <a:pPr algn="r" eaLnBrk="1" hangingPunct="1">
              <a:spcBef>
                <a:spcPct val="50000"/>
              </a:spcBef>
              <a:buFontTx/>
              <a:buNone/>
            </a:pPr>
            <a:r>
              <a:rPr lang="zh-CN" altLang="zh-CN" sz="2300" b="1">
                <a:solidFill>
                  <a:schemeClr val="tx1"/>
                </a:solidFill>
                <a:latin typeface="Times New Roman" charset="0"/>
                <a:ea typeface="宋体" charset="0"/>
              </a:rPr>
              <a:t>顶峰</a:t>
            </a:r>
            <a:endParaRPr lang="zh-CN" altLang="zh-CN" sz="1800">
              <a:solidFill>
                <a:schemeClr val="tx1"/>
              </a:solidFill>
              <a:latin typeface="Arial" charset="0"/>
              <a:ea typeface="宋体" charset="0"/>
            </a:endParaRPr>
          </a:p>
        </p:txBody>
      </p:sp>
      <p:sp>
        <p:nvSpPr>
          <p:cNvPr id="9" name="Text Box 18"/>
          <p:cNvSpPr txBox="1">
            <a:spLocks noChangeArrowheads="1"/>
          </p:cNvSpPr>
          <p:nvPr/>
        </p:nvSpPr>
        <p:spPr bwMode="auto">
          <a:xfrm>
            <a:off x="5240337" y="4323285"/>
            <a:ext cx="83820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bg1"/>
                </a:solidFill>
                <a:latin typeface="Arial Rounded MT Bold" charset="0"/>
                <a:ea typeface="黑体" charset="0"/>
              </a:defRPr>
            </a:lvl1pPr>
            <a:lvl2pPr marL="742950" indent="-285750" eaLnBrk="0" hangingPunct="0">
              <a:spcBef>
                <a:spcPct val="20000"/>
              </a:spcBef>
              <a:buChar char="–"/>
              <a:defRPr sz="2800">
                <a:solidFill>
                  <a:schemeClr val="bg1"/>
                </a:solidFill>
                <a:latin typeface="Arial Rounded MT Bold" charset="0"/>
                <a:ea typeface="黑体" charset="0"/>
              </a:defRPr>
            </a:lvl2pPr>
            <a:lvl3pPr marL="1143000" indent="-228600" eaLnBrk="0" hangingPunct="0">
              <a:spcBef>
                <a:spcPct val="20000"/>
              </a:spcBef>
              <a:buChar char="•"/>
              <a:defRPr sz="2400">
                <a:solidFill>
                  <a:schemeClr val="bg1"/>
                </a:solidFill>
                <a:latin typeface="Arial Rounded MT Bold" charset="0"/>
                <a:ea typeface="黑体" charset="0"/>
              </a:defRPr>
            </a:lvl3pPr>
            <a:lvl4pPr marL="1600200" indent="-228600" eaLnBrk="0" hangingPunct="0">
              <a:spcBef>
                <a:spcPct val="20000"/>
              </a:spcBef>
              <a:buChar char="–"/>
              <a:defRPr sz="2000">
                <a:solidFill>
                  <a:schemeClr val="bg1"/>
                </a:solidFill>
                <a:latin typeface="Arial Rounded MT Bold" charset="0"/>
                <a:ea typeface="黑体" charset="0"/>
              </a:defRPr>
            </a:lvl4pPr>
            <a:lvl5pPr marL="2057400" indent="-228600" eaLnBrk="0" hangingPunct="0">
              <a:spcBef>
                <a:spcPct val="20000"/>
              </a:spcBef>
              <a:buChar char="»"/>
              <a:defRPr sz="2000">
                <a:solidFill>
                  <a:schemeClr val="bg1"/>
                </a:solidFill>
                <a:latin typeface="Arial Rounded MT Bold" charset="0"/>
                <a:ea typeface="黑体" charset="0"/>
              </a:defRPr>
            </a:lvl5pPr>
            <a:lvl6pPr marL="2514600" indent="-228600" eaLnBrk="0" fontAlgn="base" hangingPunct="0">
              <a:spcBef>
                <a:spcPct val="20000"/>
              </a:spcBef>
              <a:spcAft>
                <a:spcPct val="0"/>
              </a:spcAft>
              <a:buChar char="»"/>
              <a:defRPr sz="2000">
                <a:solidFill>
                  <a:schemeClr val="bg1"/>
                </a:solidFill>
                <a:latin typeface="Arial Rounded MT Bold" charset="0"/>
                <a:ea typeface="黑体" charset="0"/>
              </a:defRPr>
            </a:lvl6pPr>
            <a:lvl7pPr marL="2971800" indent="-228600" eaLnBrk="0" fontAlgn="base" hangingPunct="0">
              <a:spcBef>
                <a:spcPct val="20000"/>
              </a:spcBef>
              <a:spcAft>
                <a:spcPct val="0"/>
              </a:spcAft>
              <a:buChar char="»"/>
              <a:defRPr sz="2000">
                <a:solidFill>
                  <a:schemeClr val="bg1"/>
                </a:solidFill>
                <a:latin typeface="Arial Rounded MT Bold" charset="0"/>
                <a:ea typeface="黑体" charset="0"/>
              </a:defRPr>
            </a:lvl7pPr>
            <a:lvl8pPr marL="3429000" indent="-228600" eaLnBrk="0" fontAlgn="base" hangingPunct="0">
              <a:spcBef>
                <a:spcPct val="20000"/>
              </a:spcBef>
              <a:spcAft>
                <a:spcPct val="0"/>
              </a:spcAft>
              <a:buChar char="»"/>
              <a:defRPr sz="2000">
                <a:solidFill>
                  <a:schemeClr val="bg1"/>
                </a:solidFill>
                <a:latin typeface="Arial Rounded MT Bold" charset="0"/>
                <a:ea typeface="黑体" charset="0"/>
              </a:defRPr>
            </a:lvl8pPr>
            <a:lvl9pPr marL="3886200" indent="-228600" eaLnBrk="0" fontAlgn="base" hangingPunct="0">
              <a:spcBef>
                <a:spcPct val="20000"/>
              </a:spcBef>
              <a:spcAft>
                <a:spcPct val="0"/>
              </a:spcAft>
              <a:buChar char="»"/>
              <a:defRPr sz="2000">
                <a:solidFill>
                  <a:schemeClr val="bg1"/>
                </a:solidFill>
                <a:latin typeface="Arial Rounded MT Bold" charset="0"/>
                <a:ea typeface="黑体" charset="0"/>
              </a:defRPr>
            </a:lvl9pPr>
          </a:lstStyle>
          <a:p>
            <a:pPr algn="r" eaLnBrk="1" hangingPunct="1">
              <a:spcBef>
                <a:spcPct val="50000"/>
              </a:spcBef>
              <a:buFontTx/>
              <a:buNone/>
            </a:pPr>
            <a:r>
              <a:rPr lang="zh-CN" altLang="zh-CN" sz="2300" b="1">
                <a:solidFill>
                  <a:schemeClr val="tx1"/>
                </a:solidFill>
                <a:latin typeface="Times New Roman" charset="0"/>
                <a:ea typeface="宋体" charset="0"/>
              </a:rPr>
              <a:t>谷底</a:t>
            </a:r>
            <a:endParaRPr lang="zh-CN" altLang="zh-CN" sz="1800">
              <a:solidFill>
                <a:schemeClr val="tx1"/>
              </a:solidFill>
              <a:latin typeface="Arial" charset="0"/>
              <a:ea typeface="宋体" charset="0"/>
            </a:endParaRPr>
          </a:p>
        </p:txBody>
      </p:sp>
      <p:sp>
        <p:nvSpPr>
          <p:cNvPr id="10" name="Text Box 19"/>
          <p:cNvSpPr txBox="1">
            <a:spLocks noChangeArrowheads="1"/>
          </p:cNvSpPr>
          <p:nvPr/>
        </p:nvSpPr>
        <p:spPr bwMode="auto">
          <a:xfrm>
            <a:off x="8821737" y="5298010"/>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bg1"/>
                </a:solidFill>
                <a:latin typeface="Arial Rounded MT Bold" charset="0"/>
                <a:ea typeface="黑体" charset="0"/>
              </a:defRPr>
            </a:lvl1pPr>
            <a:lvl2pPr marL="742950" indent="-285750" eaLnBrk="0" hangingPunct="0">
              <a:spcBef>
                <a:spcPct val="20000"/>
              </a:spcBef>
              <a:buChar char="–"/>
              <a:defRPr sz="2800">
                <a:solidFill>
                  <a:schemeClr val="bg1"/>
                </a:solidFill>
                <a:latin typeface="Arial Rounded MT Bold" charset="0"/>
                <a:ea typeface="黑体" charset="0"/>
              </a:defRPr>
            </a:lvl2pPr>
            <a:lvl3pPr marL="1143000" indent="-228600" eaLnBrk="0" hangingPunct="0">
              <a:spcBef>
                <a:spcPct val="20000"/>
              </a:spcBef>
              <a:buChar char="•"/>
              <a:defRPr sz="2400">
                <a:solidFill>
                  <a:schemeClr val="bg1"/>
                </a:solidFill>
                <a:latin typeface="Arial Rounded MT Bold" charset="0"/>
                <a:ea typeface="黑体" charset="0"/>
              </a:defRPr>
            </a:lvl3pPr>
            <a:lvl4pPr marL="1600200" indent="-228600" eaLnBrk="0" hangingPunct="0">
              <a:spcBef>
                <a:spcPct val="20000"/>
              </a:spcBef>
              <a:buChar char="–"/>
              <a:defRPr sz="2000">
                <a:solidFill>
                  <a:schemeClr val="bg1"/>
                </a:solidFill>
                <a:latin typeface="Arial Rounded MT Bold" charset="0"/>
                <a:ea typeface="黑体" charset="0"/>
              </a:defRPr>
            </a:lvl4pPr>
            <a:lvl5pPr marL="2057400" indent="-228600" eaLnBrk="0" hangingPunct="0">
              <a:spcBef>
                <a:spcPct val="20000"/>
              </a:spcBef>
              <a:buChar char="»"/>
              <a:defRPr sz="2000">
                <a:solidFill>
                  <a:schemeClr val="bg1"/>
                </a:solidFill>
                <a:latin typeface="Arial Rounded MT Bold" charset="0"/>
                <a:ea typeface="黑体" charset="0"/>
              </a:defRPr>
            </a:lvl5pPr>
            <a:lvl6pPr marL="2514600" indent="-228600" eaLnBrk="0" fontAlgn="base" hangingPunct="0">
              <a:spcBef>
                <a:spcPct val="20000"/>
              </a:spcBef>
              <a:spcAft>
                <a:spcPct val="0"/>
              </a:spcAft>
              <a:buChar char="»"/>
              <a:defRPr sz="2000">
                <a:solidFill>
                  <a:schemeClr val="bg1"/>
                </a:solidFill>
                <a:latin typeface="Arial Rounded MT Bold" charset="0"/>
                <a:ea typeface="黑体" charset="0"/>
              </a:defRPr>
            </a:lvl6pPr>
            <a:lvl7pPr marL="2971800" indent="-228600" eaLnBrk="0" fontAlgn="base" hangingPunct="0">
              <a:spcBef>
                <a:spcPct val="20000"/>
              </a:spcBef>
              <a:spcAft>
                <a:spcPct val="0"/>
              </a:spcAft>
              <a:buChar char="»"/>
              <a:defRPr sz="2000">
                <a:solidFill>
                  <a:schemeClr val="bg1"/>
                </a:solidFill>
                <a:latin typeface="Arial Rounded MT Bold" charset="0"/>
                <a:ea typeface="黑体" charset="0"/>
              </a:defRPr>
            </a:lvl7pPr>
            <a:lvl8pPr marL="3429000" indent="-228600" eaLnBrk="0" fontAlgn="base" hangingPunct="0">
              <a:spcBef>
                <a:spcPct val="20000"/>
              </a:spcBef>
              <a:spcAft>
                <a:spcPct val="0"/>
              </a:spcAft>
              <a:buChar char="»"/>
              <a:defRPr sz="2000">
                <a:solidFill>
                  <a:schemeClr val="bg1"/>
                </a:solidFill>
                <a:latin typeface="Arial Rounded MT Bold" charset="0"/>
                <a:ea typeface="黑体" charset="0"/>
              </a:defRPr>
            </a:lvl8pPr>
            <a:lvl9pPr marL="3886200" indent="-228600" eaLnBrk="0" fontAlgn="base" hangingPunct="0">
              <a:spcBef>
                <a:spcPct val="20000"/>
              </a:spcBef>
              <a:spcAft>
                <a:spcPct val="0"/>
              </a:spcAft>
              <a:buChar char="»"/>
              <a:defRPr sz="2000">
                <a:solidFill>
                  <a:schemeClr val="bg1"/>
                </a:solidFill>
                <a:latin typeface="Arial Rounded MT Bold" charset="0"/>
                <a:ea typeface="黑体" charset="0"/>
              </a:defRPr>
            </a:lvl9pPr>
          </a:lstStyle>
          <a:p>
            <a:pPr eaLnBrk="1" hangingPunct="1">
              <a:spcBef>
                <a:spcPct val="50000"/>
              </a:spcBef>
              <a:buFontTx/>
              <a:buNone/>
            </a:pPr>
            <a:r>
              <a:rPr lang="zh-CN" altLang="zh-CN" sz="2000" b="1">
                <a:solidFill>
                  <a:schemeClr val="tx1"/>
                </a:solidFill>
                <a:latin typeface="Times New Roman" charset="0"/>
                <a:ea typeface="宋体" charset="0"/>
              </a:rPr>
              <a:t>动态时间</a:t>
            </a:r>
            <a:endParaRPr lang="zh-CN" altLang="zh-CN" sz="1800">
              <a:solidFill>
                <a:schemeClr val="tx1"/>
              </a:solidFill>
              <a:latin typeface="Arial" charset="0"/>
              <a:ea typeface="宋体" charset="0"/>
            </a:endParaRPr>
          </a:p>
        </p:txBody>
      </p:sp>
      <p:sp>
        <p:nvSpPr>
          <p:cNvPr id="11" name="Text Box 20"/>
          <p:cNvSpPr txBox="1">
            <a:spLocks noChangeArrowheads="1"/>
          </p:cNvSpPr>
          <p:nvPr/>
        </p:nvSpPr>
        <p:spPr bwMode="auto">
          <a:xfrm>
            <a:off x="8515349" y="2337322"/>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bg1"/>
                </a:solidFill>
                <a:latin typeface="Arial Rounded MT Bold" charset="0"/>
                <a:ea typeface="黑体" charset="0"/>
              </a:defRPr>
            </a:lvl1pPr>
            <a:lvl2pPr marL="742950" indent="-285750" eaLnBrk="0" hangingPunct="0">
              <a:spcBef>
                <a:spcPct val="20000"/>
              </a:spcBef>
              <a:buChar char="–"/>
              <a:defRPr sz="2800">
                <a:solidFill>
                  <a:schemeClr val="bg1"/>
                </a:solidFill>
                <a:latin typeface="Arial Rounded MT Bold" charset="0"/>
                <a:ea typeface="黑体" charset="0"/>
              </a:defRPr>
            </a:lvl2pPr>
            <a:lvl3pPr marL="1143000" indent="-228600" eaLnBrk="0" hangingPunct="0">
              <a:spcBef>
                <a:spcPct val="20000"/>
              </a:spcBef>
              <a:buChar char="•"/>
              <a:defRPr sz="2400">
                <a:solidFill>
                  <a:schemeClr val="bg1"/>
                </a:solidFill>
                <a:latin typeface="Arial Rounded MT Bold" charset="0"/>
                <a:ea typeface="黑体" charset="0"/>
              </a:defRPr>
            </a:lvl3pPr>
            <a:lvl4pPr marL="1600200" indent="-228600" eaLnBrk="0" hangingPunct="0">
              <a:spcBef>
                <a:spcPct val="20000"/>
              </a:spcBef>
              <a:buChar char="–"/>
              <a:defRPr sz="2000">
                <a:solidFill>
                  <a:schemeClr val="bg1"/>
                </a:solidFill>
                <a:latin typeface="Arial Rounded MT Bold" charset="0"/>
                <a:ea typeface="黑体" charset="0"/>
              </a:defRPr>
            </a:lvl4pPr>
            <a:lvl5pPr marL="2057400" indent="-228600" eaLnBrk="0" hangingPunct="0">
              <a:spcBef>
                <a:spcPct val="20000"/>
              </a:spcBef>
              <a:buChar char="»"/>
              <a:defRPr sz="2000">
                <a:solidFill>
                  <a:schemeClr val="bg1"/>
                </a:solidFill>
                <a:latin typeface="Arial Rounded MT Bold" charset="0"/>
                <a:ea typeface="黑体" charset="0"/>
              </a:defRPr>
            </a:lvl5pPr>
            <a:lvl6pPr marL="2514600" indent="-228600" eaLnBrk="0" fontAlgn="base" hangingPunct="0">
              <a:spcBef>
                <a:spcPct val="20000"/>
              </a:spcBef>
              <a:spcAft>
                <a:spcPct val="0"/>
              </a:spcAft>
              <a:buChar char="»"/>
              <a:defRPr sz="2000">
                <a:solidFill>
                  <a:schemeClr val="bg1"/>
                </a:solidFill>
                <a:latin typeface="Arial Rounded MT Bold" charset="0"/>
                <a:ea typeface="黑体" charset="0"/>
              </a:defRPr>
            </a:lvl6pPr>
            <a:lvl7pPr marL="2971800" indent="-228600" eaLnBrk="0" fontAlgn="base" hangingPunct="0">
              <a:spcBef>
                <a:spcPct val="20000"/>
              </a:spcBef>
              <a:spcAft>
                <a:spcPct val="0"/>
              </a:spcAft>
              <a:buChar char="»"/>
              <a:defRPr sz="2000">
                <a:solidFill>
                  <a:schemeClr val="bg1"/>
                </a:solidFill>
                <a:latin typeface="Arial Rounded MT Bold" charset="0"/>
                <a:ea typeface="黑体" charset="0"/>
              </a:defRPr>
            </a:lvl7pPr>
            <a:lvl8pPr marL="3429000" indent="-228600" eaLnBrk="0" fontAlgn="base" hangingPunct="0">
              <a:spcBef>
                <a:spcPct val="20000"/>
              </a:spcBef>
              <a:spcAft>
                <a:spcPct val="0"/>
              </a:spcAft>
              <a:buChar char="»"/>
              <a:defRPr sz="2000">
                <a:solidFill>
                  <a:schemeClr val="bg1"/>
                </a:solidFill>
                <a:latin typeface="Arial Rounded MT Bold" charset="0"/>
                <a:ea typeface="黑体" charset="0"/>
              </a:defRPr>
            </a:lvl8pPr>
            <a:lvl9pPr marL="3886200" indent="-228600" eaLnBrk="0" fontAlgn="base" hangingPunct="0">
              <a:spcBef>
                <a:spcPct val="20000"/>
              </a:spcBef>
              <a:spcAft>
                <a:spcPct val="0"/>
              </a:spcAft>
              <a:buChar char="»"/>
              <a:defRPr sz="2000">
                <a:solidFill>
                  <a:schemeClr val="bg1"/>
                </a:solidFill>
                <a:latin typeface="Arial Rounded MT Bold" charset="0"/>
                <a:ea typeface="黑体" charset="0"/>
              </a:defRPr>
            </a:lvl9pPr>
          </a:lstStyle>
          <a:p>
            <a:pPr eaLnBrk="1" hangingPunct="1">
              <a:spcBef>
                <a:spcPct val="50000"/>
              </a:spcBef>
              <a:buFontTx/>
              <a:buNone/>
            </a:pPr>
            <a:r>
              <a:rPr lang="zh-CN" altLang="zh-CN" sz="2000" b="1">
                <a:solidFill>
                  <a:schemeClr val="tx1"/>
                </a:solidFill>
                <a:latin typeface="Times New Roman" charset="0"/>
                <a:ea typeface="宋体" charset="0"/>
              </a:rPr>
              <a:t>长期经济趋势</a:t>
            </a:r>
            <a:endParaRPr lang="zh-CN" altLang="zh-CN" sz="1800">
              <a:solidFill>
                <a:schemeClr val="tx1"/>
              </a:solidFill>
              <a:latin typeface="Arial" charset="0"/>
              <a:ea typeface="宋体" charset="0"/>
            </a:endParaRPr>
          </a:p>
        </p:txBody>
      </p:sp>
      <p:sp>
        <p:nvSpPr>
          <p:cNvPr id="12" name="Text Box 21"/>
          <p:cNvSpPr txBox="1">
            <a:spLocks noChangeArrowheads="1"/>
          </p:cNvSpPr>
          <p:nvPr/>
        </p:nvSpPr>
        <p:spPr bwMode="auto">
          <a:xfrm>
            <a:off x="8516937" y="3713685"/>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bg1"/>
                </a:solidFill>
                <a:latin typeface="Arial Rounded MT Bold" charset="0"/>
                <a:ea typeface="黑体" charset="0"/>
              </a:defRPr>
            </a:lvl1pPr>
            <a:lvl2pPr marL="742950" indent="-285750" eaLnBrk="0" hangingPunct="0">
              <a:spcBef>
                <a:spcPct val="20000"/>
              </a:spcBef>
              <a:buChar char="–"/>
              <a:defRPr sz="2800">
                <a:solidFill>
                  <a:schemeClr val="bg1"/>
                </a:solidFill>
                <a:latin typeface="Arial Rounded MT Bold" charset="0"/>
                <a:ea typeface="黑体" charset="0"/>
              </a:defRPr>
            </a:lvl2pPr>
            <a:lvl3pPr marL="1143000" indent="-228600" eaLnBrk="0" hangingPunct="0">
              <a:spcBef>
                <a:spcPct val="20000"/>
              </a:spcBef>
              <a:buChar char="•"/>
              <a:defRPr sz="2400">
                <a:solidFill>
                  <a:schemeClr val="bg1"/>
                </a:solidFill>
                <a:latin typeface="Arial Rounded MT Bold" charset="0"/>
                <a:ea typeface="黑体" charset="0"/>
              </a:defRPr>
            </a:lvl3pPr>
            <a:lvl4pPr marL="1600200" indent="-228600" eaLnBrk="0" hangingPunct="0">
              <a:spcBef>
                <a:spcPct val="20000"/>
              </a:spcBef>
              <a:buChar char="–"/>
              <a:defRPr sz="2000">
                <a:solidFill>
                  <a:schemeClr val="bg1"/>
                </a:solidFill>
                <a:latin typeface="Arial Rounded MT Bold" charset="0"/>
                <a:ea typeface="黑体" charset="0"/>
              </a:defRPr>
            </a:lvl4pPr>
            <a:lvl5pPr marL="2057400" indent="-228600" eaLnBrk="0" hangingPunct="0">
              <a:spcBef>
                <a:spcPct val="20000"/>
              </a:spcBef>
              <a:buChar char="»"/>
              <a:defRPr sz="2000">
                <a:solidFill>
                  <a:schemeClr val="bg1"/>
                </a:solidFill>
                <a:latin typeface="Arial Rounded MT Bold" charset="0"/>
                <a:ea typeface="黑体" charset="0"/>
              </a:defRPr>
            </a:lvl5pPr>
            <a:lvl6pPr marL="2514600" indent="-228600" eaLnBrk="0" fontAlgn="base" hangingPunct="0">
              <a:spcBef>
                <a:spcPct val="20000"/>
              </a:spcBef>
              <a:spcAft>
                <a:spcPct val="0"/>
              </a:spcAft>
              <a:buChar char="»"/>
              <a:defRPr sz="2000">
                <a:solidFill>
                  <a:schemeClr val="bg1"/>
                </a:solidFill>
                <a:latin typeface="Arial Rounded MT Bold" charset="0"/>
                <a:ea typeface="黑体" charset="0"/>
              </a:defRPr>
            </a:lvl6pPr>
            <a:lvl7pPr marL="2971800" indent="-228600" eaLnBrk="0" fontAlgn="base" hangingPunct="0">
              <a:spcBef>
                <a:spcPct val="20000"/>
              </a:spcBef>
              <a:spcAft>
                <a:spcPct val="0"/>
              </a:spcAft>
              <a:buChar char="»"/>
              <a:defRPr sz="2000">
                <a:solidFill>
                  <a:schemeClr val="bg1"/>
                </a:solidFill>
                <a:latin typeface="Arial Rounded MT Bold" charset="0"/>
                <a:ea typeface="黑体" charset="0"/>
              </a:defRPr>
            </a:lvl7pPr>
            <a:lvl8pPr marL="3429000" indent="-228600" eaLnBrk="0" fontAlgn="base" hangingPunct="0">
              <a:spcBef>
                <a:spcPct val="20000"/>
              </a:spcBef>
              <a:spcAft>
                <a:spcPct val="0"/>
              </a:spcAft>
              <a:buChar char="»"/>
              <a:defRPr sz="2000">
                <a:solidFill>
                  <a:schemeClr val="bg1"/>
                </a:solidFill>
                <a:latin typeface="Arial Rounded MT Bold" charset="0"/>
                <a:ea typeface="黑体" charset="0"/>
              </a:defRPr>
            </a:lvl8pPr>
            <a:lvl9pPr marL="3886200" indent="-228600" eaLnBrk="0" fontAlgn="base" hangingPunct="0">
              <a:spcBef>
                <a:spcPct val="20000"/>
              </a:spcBef>
              <a:spcAft>
                <a:spcPct val="0"/>
              </a:spcAft>
              <a:buChar char="»"/>
              <a:defRPr sz="2000">
                <a:solidFill>
                  <a:schemeClr val="bg1"/>
                </a:solidFill>
                <a:latin typeface="Arial Rounded MT Bold" charset="0"/>
                <a:ea typeface="黑体" charset="0"/>
              </a:defRPr>
            </a:lvl9pPr>
          </a:lstStyle>
          <a:p>
            <a:pPr eaLnBrk="1" hangingPunct="1">
              <a:spcBef>
                <a:spcPct val="50000"/>
              </a:spcBef>
              <a:buFontTx/>
              <a:buNone/>
            </a:pPr>
            <a:r>
              <a:rPr lang="zh-CN" altLang="zh-CN" sz="2000" b="1">
                <a:solidFill>
                  <a:schemeClr val="tx1"/>
                </a:solidFill>
                <a:latin typeface="Times New Roman" charset="0"/>
                <a:ea typeface="宋体" charset="0"/>
              </a:rPr>
              <a:t>实际经济活动</a:t>
            </a:r>
            <a:endParaRPr lang="zh-CN" altLang="zh-CN" sz="1800">
              <a:solidFill>
                <a:schemeClr val="tx1"/>
              </a:solidFill>
              <a:latin typeface="Arial" charset="0"/>
              <a:ea typeface="宋体" charset="0"/>
            </a:endParaRPr>
          </a:p>
        </p:txBody>
      </p:sp>
      <p:sp>
        <p:nvSpPr>
          <p:cNvPr id="13" name="Line 22"/>
          <p:cNvSpPr>
            <a:spLocks noChangeShapeType="1"/>
          </p:cNvSpPr>
          <p:nvPr/>
        </p:nvSpPr>
        <p:spPr bwMode="auto">
          <a:xfrm rot="21480000">
            <a:off x="5122862" y="3942285"/>
            <a:ext cx="381000" cy="990600"/>
          </a:xfrm>
          <a:prstGeom prst="line">
            <a:avLst/>
          </a:prstGeom>
          <a:noFill/>
          <a:ln w="63500">
            <a:solidFill>
              <a:srgbClr val="C3AC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Oval 23"/>
          <p:cNvSpPr>
            <a:spLocks noChangeArrowheads="1"/>
          </p:cNvSpPr>
          <p:nvPr/>
        </p:nvSpPr>
        <p:spPr bwMode="auto">
          <a:xfrm>
            <a:off x="3640137" y="5237685"/>
            <a:ext cx="755650" cy="755650"/>
          </a:xfrm>
          <a:prstGeom prst="ellipse">
            <a:avLst/>
          </a:prstGeom>
          <a:solidFill>
            <a:srgbClr val="AC906A"/>
          </a:solidFill>
          <a:ln w="9525">
            <a:solidFill>
              <a:srgbClr val="FFFFFF"/>
            </a:solidFill>
            <a:round/>
            <a:headEnd/>
            <a:tailEnd/>
          </a:ln>
        </p:spPr>
        <p:txBody>
          <a:bodyPr wrap="none" anchor="ctr"/>
          <a:lstStyle>
            <a:lvl1pPr eaLnBrk="0" hangingPunct="0">
              <a:spcBef>
                <a:spcPct val="20000"/>
              </a:spcBef>
              <a:buChar char="•"/>
              <a:defRPr sz="3200">
                <a:solidFill>
                  <a:schemeClr val="bg1"/>
                </a:solidFill>
                <a:latin typeface="Arial Rounded MT Bold" charset="0"/>
                <a:ea typeface="黑体" charset="0"/>
              </a:defRPr>
            </a:lvl1pPr>
            <a:lvl2pPr marL="742950" indent="-285750" eaLnBrk="0" hangingPunct="0">
              <a:spcBef>
                <a:spcPct val="20000"/>
              </a:spcBef>
              <a:buChar char="–"/>
              <a:defRPr sz="2800">
                <a:solidFill>
                  <a:schemeClr val="bg1"/>
                </a:solidFill>
                <a:latin typeface="Arial Rounded MT Bold" charset="0"/>
                <a:ea typeface="黑体" charset="0"/>
              </a:defRPr>
            </a:lvl2pPr>
            <a:lvl3pPr marL="1143000" indent="-228600" eaLnBrk="0" hangingPunct="0">
              <a:spcBef>
                <a:spcPct val="20000"/>
              </a:spcBef>
              <a:buChar char="•"/>
              <a:defRPr sz="2400">
                <a:solidFill>
                  <a:schemeClr val="bg1"/>
                </a:solidFill>
                <a:latin typeface="Arial Rounded MT Bold" charset="0"/>
                <a:ea typeface="黑体" charset="0"/>
              </a:defRPr>
            </a:lvl3pPr>
            <a:lvl4pPr marL="1600200" indent="-228600" eaLnBrk="0" hangingPunct="0">
              <a:spcBef>
                <a:spcPct val="20000"/>
              </a:spcBef>
              <a:buChar char="–"/>
              <a:defRPr sz="2000">
                <a:solidFill>
                  <a:schemeClr val="bg1"/>
                </a:solidFill>
                <a:latin typeface="Arial Rounded MT Bold" charset="0"/>
                <a:ea typeface="黑体" charset="0"/>
              </a:defRPr>
            </a:lvl4pPr>
            <a:lvl5pPr marL="2057400" indent="-228600" eaLnBrk="0" hangingPunct="0">
              <a:spcBef>
                <a:spcPct val="20000"/>
              </a:spcBef>
              <a:buChar char="»"/>
              <a:defRPr sz="2000">
                <a:solidFill>
                  <a:schemeClr val="bg1"/>
                </a:solidFill>
                <a:latin typeface="Arial Rounded MT Bold" charset="0"/>
                <a:ea typeface="黑体" charset="0"/>
              </a:defRPr>
            </a:lvl5pPr>
            <a:lvl6pPr marL="2514600" indent="-228600" eaLnBrk="0" fontAlgn="base" hangingPunct="0">
              <a:spcBef>
                <a:spcPct val="20000"/>
              </a:spcBef>
              <a:spcAft>
                <a:spcPct val="0"/>
              </a:spcAft>
              <a:buChar char="»"/>
              <a:defRPr sz="2000">
                <a:solidFill>
                  <a:schemeClr val="bg1"/>
                </a:solidFill>
                <a:latin typeface="Arial Rounded MT Bold" charset="0"/>
                <a:ea typeface="黑体" charset="0"/>
              </a:defRPr>
            </a:lvl6pPr>
            <a:lvl7pPr marL="2971800" indent="-228600" eaLnBrk="0" fontAlgn="base" hangingPunct="0">
              <a:spcBef>
                <a:spcPct val="20000"/>
              </a:spcBef>
              <a:spcAft>
                <a:spcPct val="0"/>
              </a:spcAft>
              <a:buChar char="»"/>
              <a:defRPr sz="2000">
                <a:solidFill>
                  <a:schemeClr val="bg1"/>
                </a:solidFill>
                <a:latin typeface="Arial Rounded MT Bold" charset="0"/>
                <a:ea typeface="黑体" charset="0"/>
              </a:defRPr>
            </a:lvl7pPr>
            <a:lvl8pPr marL="3429000" indent="-228600" eaLnBrk="0" fontAlgn="base" hangingPunct="0">
              <a:spcBef>
                <a:spcPct val="20000"/>
              </a:spcBef>
              <a:spcAft>
                <a:spcPct val="0"/>
              </a:spcAft>
              <a:buChar char="»"/>
              <a:defRPr sz="2000">
                <a:solidFill>
                  <a:schemeClr val="bg1"/>
                </a:solidFill>
                <a:latin typeface="Arial Rounded MT Bold" charset="0"/>
                <a:ea typeface="黑体" charset="0"/>
              </a:defRPr>
            </a:lvl8pPr>
            <a:lvl9pPr marL="3886200" indent="-228600" eaLnBrk="0" fontAlgn="base" hangingPunct="0">
              <a:spcBef>
                <a:spcPct val="20000"/>
              </a:spcBef>
              <a:spcAft>
                <a:spcPct val="0"/>
              </a:spcAft>
              <a:buChar char="»"/>
              <a:defRPr sz="2000">
                <a:solidFill>
                  <a:schemeClr val="bg1"/>
                </a:solidFill>
                <a:latin typeface="Arial Rounded MT Bold" charset="0"/>
                <a:ea typeface="黑体" charset="0"/>
              </a:defRPr>
            </a:lvl9pPr>
          </a:lstStyle>
          <a:p>
            <a:pPr algn="ctr" eaLnBrk="1" hangingPunct="1">
              <a:spcBef>
                <a:spcPct val="0"/>
              </a:spcBef>
              <a:buFontTx/>
              <a:buNone/>
            </a:pPr>
            <a:r>
              <a:rPr lang="zh-CN" altLang="zh-CN" sz="2800" b="1">
                <a:solidFill>
                  <a:schemeClr val="tx1"/>
                </a:solidFill>
                <a:latin typeface="楷体_GB2312" charset="0"/>
                <a:ea typeface="楷体_GB2312" charset="0"/>
              </a:rPr>
              <a:t>危机</a:t>
            </a:r>
            <a:endParaRPr lang="zh-CN" altLang="zh-CN" sz="1800">
              <a:solidFill>
                <a:schemeClr val="tx1"/>
              </a:solidFill>
              <a:latin typeface="Arial" charset="0"/>
              <a:ea typeface="宋体" charset="0"/>
            </a:endParaRPr>
          </a:p>
        </p:txBody>
      </p:sp>
      <p:sp>
        <p:nvSpPr>
          <p:cNvPr id="15" name="Line 24"/>
          <p:cNvSpPr>
            <a:spLocks noChangeShapeType="1"/>
          </p:cNvSpPr>
          <p:nvPr/>
        </p:nvSpPr>
        <p:spPr bwMode="auto">
          <a:xfrm flipH="1">
            <a:off x="4325937" y="4399485"/>
            <a:ext cx="914400" cy="914400"/>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25"/>
          <p:cNvSpPr>
            <a:spLocks noChangeShapeType="1"/>
          </p:cNvSpPr>
          <p:nvPr/>
        </p:nvSpPr>
        <p:spPr bwMode="auto">
          <a:xfrm flipV="1">
            <a:off x="5522912" y="4861447"/>
            <a:ext cx="417512" cy="17463"/>
          </a:xfrm>
          <a:prstGeom prst="line">
            <a:avLst/>
          </a:prstGeom>
          <a:noFill/>
          <a:ln w="63500">
            <a:solidFill>
              <a:srgbClr val="3399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Oval 26"/>
          <p:cNvSpPr>
            <a:spLocks noChangeArrowheads="1"/>
          </p:cNvSpPr>
          <p:nvPr/>
        </p:nvSpPr>
        <p:spPr bwMode="auto">
          <a:xfrm>
            <a:off x="5316537" y="5313885"/>
            <a:ext cx="755650" cy="755650"/>
          </a:xfrm>
          <a:prstGeom prst="ellipse">
            <a:avLst/>
          </a:prstGeom>
          <a:solidFill>
            <a:srgbClr val="FFFFFF"/>
          </a:solidFill>
          <a:ln w="9525">
            <a:solidFill>
              <a:srgbClr val="FFFFFF"/>
            </a:solidFill>
            <a:round/>
            <a:headEnd/>
            <a:tailEnd/>
          </a:ln>
        </p:spPr>
        <p:txBody>
          <a:bodyPr wrap="none" anchor="ctr"/>
          <a:lstStyle>
            <a:lvl1pPr eaLnBrk="0" hangingPunct="0">
              <a:spcBef>
                <a:spcPct val="20000"/>
              </a:spcBef>
              <a:buChar char="•"/>
              <a:defRPr sz="3200">
                <a:solidFill>
                  <a:schemeClr val="bg1"/>
                </a:solidFill>
                <a:latin typeface="Arial Rounded MT Bold" charset="0"/>
                <a:ea typeface="黑体" charset="0"/>
              </a:defRPr>
            </a:lvl1pPr>
            <a:lvl2pPr marL="742950" indent="-285750" eaLnBrk="0" hangingPunct="0">
              <a:spcBef>
                <a:spcPct val="20000"/>
              </a:spcBef>
              <a:buChar char="–"/>
              <a:defRPr sz="2800">
                <a:solidFill>
                  <a:schemeClr val="bg1"/>
                </a:solidFill>
                <a:latin typeface="Arial Rounded MT Bold" charset="0"/>
                <a:ea typeface="黑体" charset="0"/>
              </a:defRPr>
            </a:lvl2pPr>
            <a:lvl3pPr marL="1143000" indent="-228600" eaLnBrk="0" hangingPunct="0">
              <a:spcBef>
                <a:spcPct val="20000"/>
              </a:spcBef>
              <a:buChar char="•"/>
              <a:defRPr sz="2400">
                <a:solidFill>
                  <a:schemeClr val="bg1"/>
                </a:solidFill>
                <a:latin typeface="Arial Rounded MT Bold" charset="0"/>
                <a:ea typeface="黑体" charset="0"/>
              </a:defRPr>
            </a:lvl3pPr>
            <a:lvl4pPr marL="1600200" indent="-228600" eaLnBrk="0" hangingPunct="0">
              <a:spcBef>
                <a:spcPct val="20000"/>
              </a:spcBef>
              <a:buChar char="–"/>
              <a:defRPr sz="2000">
                <a:solidFill>
                  <a:schemeClr val="bg1"/>
                </a:solidFill>
                <a:latin typeface="Arial Rounded MT Bold" charset="0"/>
                <a:ea typeface="黑体" charset="0"/>
              </a:defRPr>
            </a:lvl4pPr>
            <a:lvl5pPr marL="2057400" indent="-228600" eaLnBrk="0" hangingPunct="0">
              <a:spcBef>
                <a:spcPct val="20000"/>
              </a:spcBef>
              <a:buChar char="»"/>
              <a:defRPr sz="2000">
                <a:solidFill>
                  <a:schemeClr val="bg1"/>
                </a:solidFill>
                <a:latin typeface="Arial Rounded MT Bold" charset="0"/>
                <a:ea typeface="黑体" charset="0"/>
              </a:defRPr>
            </a:lvl5pPr>
            <a:lvl6pPr marL="2514600" indent="-228600" eaLnBrk="0" fontAlgn="base" hangingPunct="0">
              <a:spcBef>
                <a:spcPct val="20000"/>
              </a:spcBef>
              <a:spcAft>
                <a:spcPct val="0"/>
              </a:spcAft>
              <a:buChar char="»"/>
              <a:defRPr sz="2000">
                <a:solidFill>
                  <a:schemeClr val="bg1"/>
                </a:solidFill>
                <a:latin typeface="Arial Rounded MT Bold" charset="0"/>
                <a:ea typeface="黑体" charset="0"/>
              </a:defRPr>
            </a:lvl6pPr>
            <a:lvl7pPr marL="2971800" indent="-228600" eaLnBrk="0" fontAlgn="base" hangingPunct="0">
              <a:spcBef>
                <a:spcPct val="20000"/>
              </a:spcBef>
              <a:spcAft>
                <a:spcPct val="0"/>
              </a:spcAft>
              <a:buChar char="»"/>
              <a:defRPr sz="2000">
                <a:solidFill>
                  <a:schemeClr val="bg1"/>
                </a:solidFill>
                <a:latin typeface="Arial Rounded MT Bold" charset="0"/>
                <a:ea typeface="黑体" charset="0"/>
              </a:defRPr>
            </a:lvl7pPr>
            <a:lvl8pPr marL="3429000" indent="-228600" eaLnBrk="0" fontAlgn="base" hangingPunct="0">
              <a:spcBef>
                <a:spcPct val="20000"/>
              </a:spcBef>
              <a:spcAft>
                <a:spcPct val="0"/>
              </a:spcAft>
              <a:buChar char="»"/>
              <a:defRPr sz="2000">
                <a:solidFill>
                  <a:schemeClr val="bg1"/>
                </a:solidFill>
                <a:latin typeface="Arial Rounded MT Bold" charset="0"/>
                <a:ea typeface="黑体" charset="0"/>
              </a:defRPr>
            </a:lvl8pPr>
            <a:lvl9pPr marL="3886200" indent="-228600" eaLnBrk="0" fontAlgn="base" hangingPunct="0">
              <a:spcBef>
                <a:spcPct val="20000"/>
              </a:spcBef>
              <a:spcAft>
                <a:spcPct val="0"/>
              </a:spcAft>
              <a:buChar char="»"/>
              <a:defRPr sz="2000">
                <a:solidFill>
                  <a:schemeClr val="bg1"/>
                </a:solidFill>
                <a:latin typeface="Arial Rounded MT Bold" charset="0"/>
                <a:ea typeface="黑体" charset="0"/>
              </a:defRPr>
            </a:lvl9pPr>
          </a:lstStyle>
          <a:p>
            <a:pPr algn="ctr" eaLnBrk="1" hangingPunct="1">
              <a:spcBef>
                <a:spcPct val="0"/>
              </a:spcBef>
              <a:buFontTx/>
              <a:buNone/>
            </a:pPr>
            <a:r>
              <a:rPr lang="zh-CN" altLang="zh-CN" sz="2800" b="1">
                <a:solidFill>
                  <a:schemeClr val="tx1"/>
                </a:solidFill>
                <a:latin typeface="楷体_GB2312" charset="0"/>
                <a:ea typeface="楷体_GB2312" charset="0"/>
              </a:rPr>
              <a:t> 萧条</a:t>
            </a:r>
            <a:r>
              <a:rPr lang="zh-CN" altLang="zh-CN" b="1">
                <a:solidFill>
                  <a:schemeClr val="tx1"/>
                </a:solidFill>
                <a:latin typeface="楷体_GB2312" charset="0"/>
                <a:ea typeface="楷体_GB2312" charset="0"/>
              </a:rPr>
              <a:t> </a:t>
            </a:r>
            <a:endParaRPr lang="zh-CN" altLang="zh-CN" sz="1800">
              <a:solidFill>
                <a:schemeClr val="tx1"/>
              </a:solidFill>
              <a:latin typeface="Arial" charset="0"/>
              <a:ea typeface="宋体" charset="0"/>
            </a:endParaRPr>
          </a:p>
        </p:txBody>
      </p:sp>
      <p:sp>
        <p:nvSpPr>
          <p:cNvPr id="18" name="Line 27"/>
          <p:cNvSpPr>
            <a:spLocks noChangeShapeType="1"/>
          </p:cNvSpPr>
          <p:nvPr/>
        </p:nvSpPr>
        <p:spPr bwMode="auto">
          <a:xfrm>
            <a:off x="5697537" y="4932885"/>
            <a:ext cx="0" cy="304800"/>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28"/>
          <p:cNvSpPr>
            <a:spLocks noChangeShapeType="1"/>
          </p:cNvSpPr>
          <p:nvPr/>
        </p:nvSpPr>
        <p:spPr bwMode="auto">
          <a:xfrm flipV="1">
            <a:off x="5954712" y="3566047"/>
            <a:ext cx="381000" cy="1295400"/>
          </a:xfrm>
          <a:prstGeom prst="line">
            <a:avLst/>
          </a:prstGeom>
          <a:noFill/>
          <a:ln w="63500">
            <a:solidFill>
              <a:srgbClr val="66FF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29"/>
          <p:cNvSpPr>
            <a:spLocks noChangeShapeType="1"/>
          </p:cNvSpPr>
          <p:nvPr/>
        </p:nvSpPr>
        <p:spPr bwMode="auto">
          <a:xfrm flipH="1" flipV="1">
            <a:off x="5468937" y="3104085"/>
            <a:ext cx="762000" cy="762000"/>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Oval 30"/>
          <p:cNvSpPr>
            <a:spLocks noChangeArrowheads="1"/>
          </p:cNvSpPr>
          <p:nvPr/>
        </p:nvSpPr>
        <p:spPr bwMode="auto">
          <a:xfrm>
            <a:off x="4783137" y="2342085"/>
            <a:ext cx="755650" cy="755650"/>
          </a:xfrm>
          <a:prstGeom prst="ellipse">
            <a:avLst/>
          </a:prstGeom>
          <a:solidFill>
            <a:srgbClr val="C8F850"/>
          </a:solidFill>
          <a:ln w="9525">
            <a:solidFill>
              <a:srgbClr val="FFFFFF"/>
            </a:solidFill>
            <a:round/>
            <a:headEnd/>
            <a:tailEnd/>
          </a:ln>
        </p:spPr>
        <p:txBody>
          <a:bodyPr wrap="none" anchor="ctr"/>
          <a:lstStyle>
            <a:lvl1pPr eaLnBrk="0" hangingPunct="0">
              <a:spcBef>
                <a:spcPct val="20000"/>
              </a:spcBef>
              <a:buChar char="•"/>
              <a:defRPr sz="3200">
                <a:solidFill>
                  <a:schemeClr val="bg1"/>
                </a:solidFill>
                <a:latin typeface="Arial Rounded MT Bold" charset="0"/>
                <a:ea typeface="黑体" charset="0"/>
              </a:defRPr>
            </a:lvl1pPr>
            <a:lvl2pPr marL="742950" indent="-285750" eaLnBrk="0" hangingPunct="0">
              <a:spcBef>
                <a:spcPct val="20000"/>
              </a:spcBef>
              <a:buChar char="–"/>
              <a:defRPr sz="2800">
                <a:solidFill>
                  <a:schemeClr val="bg1"/>
                </a:solidFill>
                <a:latin typeface="Arial Rounded MT Bold" charset="0"/>
                <a:ea typeface="黑体" charset="0"/>
              </a:defRPr>
            </a:lvl2pPr>
            <a:lvl3pPr marL="1143000" indent="-228600" eaLnBrk="0" hangingPunct="0">
              <a:spcBef>
                <a:spcPct val="20000"/>
              </a:spcBef>
              <a:buChar char="•"/>
              <a:defRPr sz="2400">
                <a:solidFill>
                  <a:schemeClr val="bg1"/>
                </a:solidFill>
                <a:latin typeface="Arial Rounded MT Bold" charset="0"/>
                <a:ea typeface="黑体" charset="0"/>
              </a:defRPr>
            </a:lvl3pPr>
            <a:lvl4pPr marL="1600200" indent="-228600" eaLnBrk="0" hangingPunct="0">
              <a:spcBef>
                <a:spcPct val="20000"/>
              </a:spcBef>
              <a:buChar char="–"/>
              <a:defRPr sz="2000">
                <a:solidFill>
                  <a:schemeClr val="bg1"/>
                </a:solidFill>
                <a:latin typeface="Arial Rounded MT Bold" charset="0"/>
                <a:ea typeface="黑体" charset="0"/>
              </a:defRPr>
            </a:lvl4pPr>
            <a:lvl5pPr marL="2057400" indent="-228600" eaLnBrk="0" hangingPunct="0">
              <a:spcBef>
                <a:spcPct val="20000"/>
              </a:spcBef>
              <a:buChar char="»"/>
              <a:defRPr sz="2000">
                <a:solidFill>
                  <a:schemeClr val="bg1"/>
                </a:solidFill>
                <a:latin typeface="Arial Rounded MT Bold" charset="0"/>
                <a:ea typeface="黑体" charset="0"/>
              </a:defRPr>
            </a:lvl5pPr>
            <a:lvl6pPr marL="2514600" indent="-228600" eaLnBrk="0" fontAlgn="base" hangingPunct="0">
              <a:spcBef>
                <a:spcPct val="20000"/>
              </a:spcBef>
              <a:spcAft>
                <a:spcPct val="0"/>
              </a:spcAft>
              <a:buChar char="»"/>
              <a:defRPr sz="2000">
                <a:solidFill>
                  <a:schemeClr val="bg1"/>
                </a:solidFill>
                <a:latin typeface="Arial Rounded MT Bold" charset="0"/>
                <a:ea typeface="黑体" charset="0"/>
              </a:defRPr>
            </a:lvl6pPr>
            <a:lvl7pPr marL="2971800" indent="-228600" eaLnBrk="0" fontAlgn="base" hangingPunct="0">
              <a:spcBef>
                <a:spcPct val="20000"/>
              </a:spcBef>
              <a:spcAft>
                <a:spcPct val="0"/>
              </a:spcAft>
              <a:buChar char="»"/>
              <a:defRPr sz="2000">
                <a:solidFill>
                  <a:schemeClr val="bg1"/>
                </a:solidFill>
                <a:latin typeface="Arial Rounded MT Bold" charset="0"/>
                <a:ea typeface="黑体" charset="0"/>
              </a:defRPr>
            </a:lvl7pPr>
            <a:lvl8pPr marL="3429000" indent="-228600" eaLnBrk="0" fontAlgn="base" hangingPunct="0">
              <a:spcBef>
                <a:spcPct val="20000"/>
              </a:spcBef>
              <a:spcAft>
                <a:spcPct val="0"/>
              </a:spcAft>
              <a:buChar char="»"/>
              <a:defRPr sz="2000">
                <a:solidFill>
                  <a:schemeClr val="bg1"/>
                </a:solidFill>
                <a:latin typeface="Arial Rounded MT Bold" charset="0"/>
                <a:ea typeface="黑体" charset="0"/>
              </a:defRPr>
            </a:lvl8pPr>
            <a:lvl9pPr marL="3886200" indent="-228600" eaLnBrk="0" fontAlgn="base" hangingPunct="0">
              <a:spcBef>
                <a:spcPct val="20000"/>
              </a:spcBef>
              <a:spcAft>
                <a:spcPct val="0"/>
              </a:spcAft>
              <a:buChar char="»"/>
              <a:defRPr sz="2000">
                <a:solidFill>
                  <a:schemeClr val="bg1"/>
                </a:solidFill>
                <a:latin typeface="Arial Rounded MT Bold" charset="0"/>
                <a:ea typeface="黑体" charset="0"/>
              </a:defRPr>
            </a:lvl9pPr>
          </a:lstStyle>
          <a:p>
            <a:pPr algn="ctr" eaLnBrk="1" hangingPunct="1">
              <a:spcBef>
                <a:spcPct val="0"/>
              </a:spcBef>
              <a:buFontTx/>
              <a:buNone/>
            </a:pPr>
            <a:r>
              <a:rPr lang="zh-CN" altLang="zh-CN" sz="2800" b="1">
                <a:solidFill>
                  <a:schemeClr val="tx1"/>
                </a:solidFill>
                <a:latin typeface="楷体_GB2312" charset="0"/>
                <a:ea typeface="楷体_GB2312" charset="0"/>
              </a:rPr>
              <a:t> 复苏</a:t>
            </a:r>
            <a:r>
              <a:rPr lang="zh-CN" altLang="zh-CN" b="1">
                <a:solidFill>
                  <a:schemeClr val="tx1"/>
                </a:solidFill>
                <a:latin typeface="楷体_GB2312" charset="0"/>
                <a:ea typeface="楷体_GB2312" charset="0"/>
              </a:rPr>
              <a:t> </a:t>
            </a:r>
            <a:endParaRPr lang="zh-CN" altLang="zh-CN" sz="1800">
              <a:solidFill>
                <a:schemeClr val="tx1"/>
              </a:solidFill>
              <a:latin typeface="Arial" charset="0"/>
              <a:ea typeface="宋体" charset="0"/>
            </a:endParaRPr>
          </a:p>
        </p:txBody>
      </p:sp>
      <p:sp>
        <p:nvSpPr>
          <p:cNvPr id="22" name="Line 31"/>
          <p:cNvSpPr>
            <a:spLocks noChangeShapeType="1"/>
          </p:cNvSpPr>
          <p:nvPr/>
        </p:nvSpPr>
        <p:spPr bwMode="auto">
          <a:xfrm>
            <a:off x="6307137" y="3566047"/>
            <a:ext cx="457200" cy="0"/>
          </a:xfrm>
          <a:prstGeom prst="line">
            <a:avLst/>
          </a:prstGeom>
          <a:noFill/>
          <a:ln w="635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32"/>
          <p:cNvSpPr>
            <a:spLocks noChangeShapeType="1"/>
          </p:cNvSpPr>
          <p:nvPr/>
        </p:nvSpPr>
        <p:spPr bwMode="auto">
          <a:xfrm flipV="1">
            <a:off x="6535737" y="3180285"/>
            <a:ext cx="0" cy="381000"/>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Oval 33"/>
          <p:cNvSpPr>
            <a:spLocks noChangeArrowheads="1"/>
          </p:cNvSpPr>
          <p:nvPr/>
        </p:nvSpPr>
        <p:spPr bwMode="auto">
          <a:xfrm>
            <a:off x="6154737" y="2424635"/>
            <a:ext cx="755650" cy="755650"/>
          </a:xfrm>
          <a:prstGeom prst="ellipse">
            <a:avLst/>
          </a:prstGeom>
          <a:solidFill>
            <a:srgbClr val="FF00FF"/>
          </a:solidFill>
          <a:ln w="9525">
            <a:solidFill>
              <a:srgbClr val="FFFFFF"/>
            </a:solidFill>
            <a:round/>
            <a:headEnd/>
            <a:tailEnd/>
          </a:ln>
        </p:spPr>
        <p:txBody>
          <a:bodyPr wrap="none" anchor="ctr"/>
          <a:lstStyle>
            <a:lvl1pPr eaLnBrk="0" hangingPunct="0">
              <a:spcBef>
                <a:spcPct val="20000"/>
              </a:spcBef>
              <a:buChar char="•"/>
              <a:defRPr sz="3200">
                <a:solidFill>
                  <a:schemeClr val="bg1"/>
                </a:solidFill>
                <a:latin typeface="Arial Rounded MT Bold" charset="0"/>
                <a:ea typeface="黑体" charset="0"/>
              </a:defRPr>
            </a:lvl1pPr>
            <a:lvl2pPr marL="742950" indent="-285750" eaLnBrk="0" hangingPunct="0">
              <a:spcBef>
                <a:spcPct val="20000"/>
              </a:spcBef>
              <a:buChar char="–"/>
              <a:defRPr sz="2800">
                <a:solidFill>
                  <a:schemeClr val="bg1"/>
                </a:solidFill>
                <a:latin typeface="Arial Rounded MT Bold" charset="0"/>
                <a:ea typeface="黑体" charset="0"/>
              </a:defRPr>
            </a:lvl2pPr>
            <a:lvl3pPr marL="1143000" indent="-228600" eaLnBrk="0" hangingPunct="0">
              <a:spcBef>
                <a:spcPct val="20000"/>
              </a:spcBef>
              <a:buChar char="•"/>
              <a:defRPr sz="2400">
                <a:solidFill>
                  <a:schemeClr val="bg1"/>
                </a:solidFill>
                <a:latin typeface="Arial Rounded MT Bold" charset="0"/>
                <a:ea typeface="黑体" charset="0"/>
              </a:defRPr>
            </a:lvl3pPr>
            <a:lvl4pPr marL="1600200" indent="-228600" eaLnBrk="0" hangingPunct="0">
              <a:spcBef>
                <a:spcPct val="20000"/>
              </a:spcBef>
              <a:buChar char="–"/>
              <a:defRPr sz="2000">
                <a:solidFill>
                  <a:schemeClr val="bg1"/>
                </a:solidFill>
                <a:latin typeface="Arial Rounded MT Bold" charset="0"/>
                <a:ea typeface="黑体" charset="0"/>
              </a:defRPr>
            </a:lvl4pPr>
            <a:lvl5pPr marL="2057400" indent="-228600" eaLnBrk="0" hangingPunct="0">
              <a:spcBef>
                <a:spcPct val="20000"/>
              </a:spcBef>
              <a:buChar char="»"/>
              <a:defRPr sz="2000">
                <a:solidFill>
                  <a:schemeClr val="bg1"/>
                </a:solidFill>
                <a:latin typeface="Arial Rounded MT Bold" charset="0"/>
                <a:ea typeface="黑体" charset="0"/>
              </a:defRPr>
            </a:lvl5pPr>
            <a:lvl6pPr marL="2514600" indent="-228600" eaLnBrk="0" fontAlgn="base" hangingPunct="0">
              <a:spcBef>
                <a:spcPct val="20000"/>
              </a:spcBef>
              <a:spcAft>
                <a:spcPct val="0"/>
              </a:spcAft>
              <a:buChar char="»"/>
              <a:defRPr sz="2000">
                <a:solidFill>
                  <a:schemeClr val="bg1"/>
                </a:solidFill>
                <a:latin typeface="Arial Rounded MT Bold" charset="0"/>
                <a:ea typeface="黑体" charset="0"/>
              </a:defRPr>
            </a:lvl6pPr>
            <a:lvl7pPr marL="2971800" indent="-228600" eaLnBrk="0" fontAlgn="base" hangingPunct="0">
              <a:spcBef>
                <a:spcPct val="20000"/>
              </a:spcBef>
              <a:spcAft>
                <a:spcPct val="0"/>
              </a:spcAft>
              <a:buChar char="»"/>
              <a:defRPr sz="2000">
                <a:solidFill>
                  <a:schemeClr val="bg1"/>
                </a:solidFill>
                <a:latin typeface="Arial Rounded MT Bold" charset="0"/>
                <a:ea typeface="黑体" charset="0"/>
              </a:defRPr>
            </a:lvl7pPr>
            <a:lvl8pPr marL="3429000" indent="-228600" eaLnBrk="0" fontAlgn="base" hangingPunct="0">
              <a:spcBef>
                <a:spcPct val="20000"/>
              </a:spcBef>
              <a:spcAft>
                <a:spcPct val="0"/>
              </a:spcAft>
              <a:buChar char="»"/>
              <a:defRPr sz="2000">
                <a:solidFill>
                  <a:schemeClr val="bg1"/>
                </a:solidFill>
                <a:latin typeface="Arial Rounded MT Bold" charset="0"/>
                <a:ea typeface="黑体" charset="0"/>
              </a:defRPr>
            </a:lvl8pPr>
            <a:lvl9pPr marL="3886200" indent="-228600" eaLnBrk="0" fontAlgn="base" hangingPunct="0">
              <a:spcBef>
                <a:spcPct val="20000"/>
              </a:spcBef>
              <a:spcAft>
                <a:spcPct val="0"/>
              </a:spcAft>
              <a:buChar char="»"/>
              <a:defRPr sz="2000">
                <a:solidFill>
                  <a:schemeClr val="bg1"/>
                </a:solidFill>
                <a:latin typeface="Arial Rounded MT Bold" charset="0"/>
                <a:ea typeface="黑体" charset="0"/>
              </a:defRPr>
            </a:lvl9pPr>
          </a:lstStyle>
          <a:p>
            <a:pPr algn="ctr" eaLnBrk="1" hangingPunct="1">
              <a:spcBef>
                <a:spcPct val="0"/>
              </a:spcBef>
              <a:buFontTx/>
              <a:buNone/>
            </a:pPr>
            <a:r>
              <a:rPr lang="zh-CN" altLang="zh-CN" sz="2800" b="1">
                <a:solidFill>
                  <a:schemeClr val="tx1"/>
                </a:solidFill>
                <a:latin typeface="楷体_GB2312" charset="0"/>
                <a:ea typeface="楷体_GB2312" charset="0"/>
              </a:rPr>
              <a:t> 高涨</a:t>
            </a:r>
            <a:r>
              <a:rPr lang="zh-CN" altLang="zh-CN" b="1">
                <a:solidFill>
                  <a:schemeClr val="tx1"/>
                </a:solidFill>
                <a:latin typeface="楷体_GB2312" charset="0"/>
                <a:ea typeface="楷体_GB2312" charset="0"/>
              </a:rPr>
              <a:t> </a:t>
            </a:r>
            <a:endParaRPr lang="zh-CN" altLang="zh-CN" sz="1800">
              <a:solidFill>
                <a:schemeClr val="tx1"/>
              </a:solidFill>
              <a:latin typeface="Arial" charset="0"/>
              <a:ea typeface="宋体" charset="0"/>
            </a:endParaRPr>
          </a:p>
        </p:txBody>
      </p:sp>
      <p:sp>
        <p:nvSpPr>
          <p:cNvPr id="25" name="五边形 24"/>
          <p:cNvSpPr/>
          <p:nvPr/>
        </p:nvSpPr>
        <p:spPr>
          <a:xfrm>
            <a:off x="0" y="0"/>
            <a:ext cx="8775865" cy="676894"/>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50000"/>
              </a:lnSpc>
              <a:buClr>
                <a:srgbClr val="6A1F5F"/>
              </a:buClr>
            </a:pPr>
            <a:endParaRPr kumimoji="1" lang="zh-CN" altLang="en-US" sz="3200" b="1" dirty="0">
              <a:latin typeface="Kaiti SC" charset="-122"/>
              <a:ea typeface="Kaiti SC" charset="-122"/>
              <a:cs typeface="Kaiti SC" charset="-122"/>
            </a:endParaRPr>
          </a:p>
        </p:txBody>
      </p:sp>
      <p:sp>
        <p:nvSpPr>
          <p:cNvPr id="26" name="矩形 25"/>
          <p:cNvSpPr/>
          <p:nvPr/>
        </p:nvSpPr>
        <p:spPr>
          <a:xfrm>
            <a:off x="71216" y="-77052"/>
            <a:ext cx="8609646" cy="830997"/>
          </a:xfrm>
          <a:prstGeom prst="rect">
            <a:avLst/>
          </a:prstGeom>
        </p:spPr>
        <p:txBody>
          <a:bodyPr wrap="square">
            <a:spAutoFit/>
          </a:bodyPr>
          <a:lstStyle/>
          <a:p>
            <a:pPr algn="just">
              <a:lnSpc>
                <a:spcPct val="150000"/>
              </a:lnSpc>
              <a:buClr>
                <a:srgbClr val="6A1F5F"/>
              </a:buClr>
            </a:pPr>
            <a:r>
              <a:rPr kumimoji="1" lang="zh-CN" altLang="en-US" sz="3200" b="1" dirty="0">
                <a:solidFill>
                  <a:schemeClr val="lt1"/>
                </a:solidFill>
                <a:latin typeface="Kaiti SC" charset="-122"/>
                <a:ea typeface="Kaiti SC" charset="-122"/>
                <a:cs typeface="Kaiti SC" charset="-122"/>
                <a:sym typeface="+mn-ea"/>
              </a:rPr>
              <a:t>生产剩余价值是资本主义生产方式的绝对规律</a:t>
            </a:r>
          </a:p>
        </p:txBody>
      </p:sp>
      <p:sp>
        <p:nvSpPr>
          <p:cNvPr id="27" name="矩形 26"/>
          <p:cNvSpPr/>
          <p:nvPr/>
        </p:nvSpPr>
        <p:spPr>
          <a:xfrm>
            <a:off x="-41399" y="923446"/>
            <a:ext cx="4515980" cy="486287"/>
          </a:xfrm>
          <a:prstGeom prst="rect">
            <a:avLst/>
          </a:prstGeom>
        </p:spPr>
        <p:txBody>
          <a:bodyPr wrap="none">
            <a:spAutoFit/>
          </a:bodyPr>
          <a:lstStyle/>
          <a:p>
            <a:pPr>
              <a:lnSpc>
                <a:spcPct val="80000"/>
              </a:lnSpc>
            </a:pPr>
            <a:r>
              <a:rPr lang="zh-CN" altLang="en-US" sz="3200" dirty="0">
                <a:solidFill>
                  <a:srgbClr val="C00000"/>
                </a:solidFill>
                <a:latin typeface="Heiti SC Light" charset="-122"/>
                <a:ea typeface="Heiti SC Light" charset="-122"/>
                <a:cs typeface="Heiti SC Light" charset="-122"/>
                <a:sym typeface="Symbol" charset="2"/>
              </a:rPr>
              <a:t>（</a:t>
            </a:r>
            <a:r>
              <a:rPr lang="en-US" altLang="zh-CN" sz="3200" dirty="0">
                <a:solidFill>
                  <a:srgbClr val="C00000"/>
                </a:solidFill>
                <a:latin typeface="Heiti SC Light" charset="-122"/>
                <a:ea typeface="Heiti SC Light" charset="-122"/>
                <a:cs typeface="Heiti SC Light" charset="-122"/>
                <a:sym typeface="Symbol" charset="2"/>
              </a:rPr>
              <a:t>7</a:t>
            </a:r>
            <a:r>
              <a:rPr lang="zh-CN" altLang="en-US" sz="3200" dirty="0">
                <a:solidFill>
                  <a:srgbClr val="C00000"/>
                </a:solidFill>
                <a:latin typeface="Heiti SC Light" charset="-122"/>
                <a:ea typeface="Heiti SC Light" charset="-122"/>
                <a:cs typeface="Heiti SC Light" charset="-122"/>
                <a:sym typeface="Symbol" charset="2"/>
              </a:rPr>
              <a:t>）资本主义危机理论</a:t>
            </a:r>
            <a:endParaRPr lang="zh-CN" altLang="en-US" sz="3200" dirty="0">
              <a:solidFill>
                <a:srgbClr val="C00000"/>
              </a:solidFill>
              <a:latin typeface="Heiti SC Light" charset="-122"/>
              <a:ea typeface="Heiti SC Light" charset="-122"/>
              <a:cs typeface="Heiti SC Light" charset="-122"/>
            </a:endParaRPr>
          </a:p>
        </p:txBody>
      </p:sp>
      <p:sp>
        <p:nvSpPr>
          <p:cNvPr id="28" name="文本框 27"/>
          <p:cNvSpPr txBox="1"/>
          <p:nvPr/>
        </p:nvSpPr>
        <p:spPr>
          <a:xfrm>
            <a:off x="1226576" y="3200824"/>
            <a:ext cx="1980029" cy="523220"/>
          </a:xfrm>
          <a:prstGeom prst="rect">
            <a:avLst/>
          </a:prstGeom>
          <a:noFill/>
        </p:spPr>
        <p:txBody>
          <a:bodyPr wrap="none" rtlCol="0">
            <a:spAutoFit/>
          </a:bodyPr>
          <a:lstStyle/>
          <a:p>
            <a:r>
              <a:rPr kumimoji="1" lang="zh-CN" altLang="en-US" sz="2800" b="1" dirty="0">
                <a:solidFill>
                  <a:srgbClr val="6A1F5F"/>
                </a:solidFill>
                <a:latin typeface="Heiti SC Light" charset="-122"/>
                <a:ea typeface="Heiti SC Light" charset="-122"/>
                <a:cs typeface="Heiti SC Light" charset="-122"/>
              </a:rPr>
              <a:t>周期性表现</a:t>
            </a:r>
          </a:p>
        </p:txBody>
      </p:sp>
    </p:spTree>
    <p:extLst>
      <p:ext uri="{BB962C8B-B14F-4D97-AF65-F5344CB8AC3E}">
        <p14:creationId xmlns:p14="http://schemas.microsoft.com/office/powerpoint/2010/main" val="1879528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up)">
                                      <p:cBhvr>
                                        <p:cTn id="24" dur="500"/>
                                        <p:tgtEl>
                                          <p:spTgt spid="18"/>
                                        </p:tgtEl>
                                      </p:cBhvr>
                                    </p:animEffect>
                                  </p:childTnLst>
                                </p:cTn>
                              </p:par>
                            </p:childTnLst>
                          </p:cTn>
                        </p:par>
                        <p:par>
                          <p:cTn id="25" fill="hold">
                            <p:stCondLst>
                              <p:cond delay="1000"/>
                            </p:stCondLst>
                            <p:childTnLst>
                              <p:par>
                                <p:cTn id="26" presetID="22" presetClass="entr" presetSubtype="1"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childTnLst>
                          </p:cTn>
                        </p:par>
                        <p:par>
                          <p:cTn id="34" fill="hold">
                            <p:stCondLst>
                              <p:cond delay="500"/>
                            </p:stCondLst>
                            <p:childTnLst>
                              <p:par>
                                <p:cTn id="35" presetID="22" presetClass="entr" presetSubtype="4"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childTnLst>
                          </p:cTn>
                        </p:par>
                        <p:par>
                          <p:cTn id="38" fill="hold">
                            <p:stCondLst>
                              <p:cond delay="1000"/>
                            </p:stCondLst>
                            <p:childTnLst>
                              <p:par>
                                <p:cTn id="39" presetID="22" presetClass="entr" presetSubtype="4"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down)">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500"/>
                                        <p:tgtEl>
                                          <p:spTgt spid="22"/>
                                        </p:tgtEl>
                                      </p:cBhvr>
                                    </p:animEffect>
                                  </p:childTnLst>
                                </p:cTn>
                              </p:par>
                            </p:childTnLst>
                          </p:cTn>
                        </p:par>
                        <p:par>
                          <p:cTn id="47" fill="hold">
                            <p:stCondLst>
                              <p:cond delay="500"/>
                            </p:stCondLst>
                            <p:childTnLst>
                              <p:par>
                                <p:cTn id="48" presetID="22" presetClass="entr" presetSubtype="4"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down)">
                                      <p:cBhvr>
                                        <p:cTn id="50" dur="500"/>
                                        <p:tgtEl>
                                          <p:spTgt spid="23"/>
                                        </p:tgtEl>
                                      </p:cBhvr>
                                    </p:animEffect>
                                  </p:childTnLst>
                                </p:cTn>
                              </p:par>
                            </p:childTnLst>
                          </p:cTn>
                        </p:par>
                        <p:par>
                          <p:cTn id="51" fill="hold">
                            <p:stCondLst>
                              <p:cond delay="1000"/>
                            </p:stCondLst>
                            <p:childTnLst>
                              <p:par>
                                <p:cTn id="52" presetID="22" presetClass="entr" presetSubtype="4"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down)">
                                      <p:cBhvr>
                                        <p:cTn id="5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autoUpdateAnimBg="0"/>
      <p:bldP spid="15" grpId="0" animBg="1"/>
      <p:bldP spid="16" grpId="0" animBg="1"/>
      <p:bldP spid="17" grpId="0" animBg="1" autoUpdateAnimBg="0"/>
      <p:bldP spid="18" grpId="0" animBg="1"/>
      <p:bldP spid="19" grpId="0" animBg="1"/>
      <p:bldP spid="20" grpId="0" animBg="1"/>
      <p:bldP spid="21" grpId="0" animBg="1" autoUpdateAnimBg="0"/>
      <p:bldP spid="22" grpId="0" animBg="1"/>
      <p:bldP spid="23" grpId="0" animBg="1"/>
      <p:bldP spid="24"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393382" y="0"/>
            <a:ext cx="2798618" cy="6858000"/>
          </a:xfrm>
          <a:prstGeom prst="rect">
            <a:avLst/>
          </a:prstGeom>
          <a:solidFill>
            <a:schemeClr val="bg1">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任意多边形 24"/>
          <p:cNvSpPr/>
          <p:nvPr/>
        </p:nvSpPr>
        <p:spPr>
          <a:xfrm rot="1177648" flipH="1" flipV="1">
            <a:off x="7511868" y="-452471"/>
            <a:ext cx="5526256" cy="8503707"/>
          </a:xfrm>
          <a:custGeom>
            <a:avLst/>
            <a:gdLst>
              <a:gd name="connsiteX0" fmla="*/ 5774280 w 5774280"/>
              <a:gd name="connsiteY0" fmla="*/ 7275353 h 8476540"/>
              <a:gd name="connsiteX1" fmla="*/ 2333635 w 5774280"/>
              <a:gd name="connsiteY1" fmla="*/ 8476540 h 8476540"/>
              <a:gd name="connsiteX2" fmla="*/ 2333635 w 5774280"/>
              <a:gd name="connsiteY2" fmla="*/ 1218479 h 8476540"/>
              <a:gd name="connsiteX3" fmla="*/ 5450 w 5774280"/>
              <a:gd name="connsiteY3" fmla="*/ 2031288 h 8476540"/>
              <a:gd name="connsiteX4" fmla="*/ 0 w 5774280"/>
              <a:gd name="connsiteY4" fmla="*/ 2015898 h 8476540"/>
              <a:gd name="connsiteX5" fmla="*/ 5774279 w 5774280"/>
              <a:gd name="connsiteY5" fmla="*/ 0 h 8476540"/>
              <a:gd name="connsiteX6" fmla="*/ 5774280 w 5774280"/>
              <a:gd name="connsiteY6" fmla="*/ 7275353 h 847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4280" h="8476540">
                <a:moveTo>
                  <a:pt x="5774280" y="7275353"/>
                </a:moveTo>
                <a:lnTo>
                  <a:pt x="2333635" y="8476540"/>
                </a:lnTo>
                <a:lnTo>
                  <a:pt x="2333635" y="1218479"/>
                </a:lnTo>
                <a:lnTo>
                  <a:pt x="5450" y="2031288"/>
                </a:lnTo>
                <a:lnTo>
                  <a:pt x="0" y="2015898"/>
                </a:lnTo>
                <a:lnTo>
                  <a:pt x="5774279" y="0"/>
                </a:lnTo>
                <a:lnTo>
                  <a:pt x="5774280" y="7275353"/>
                </a:lnTo>
                <a:close/>
              </a:path>
            </a:pathLst>
          </a:custGeom>
          <a:solidFill>
            <a:srgbClr val="7E487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1" name="椭圆 10"/>
          <p:cNvSpPr/>
          <p:nvPr/>
        </p:nvSpPr>
        <p:spPr>
          <a:xfrm>
            <a:off x="8921384" y="2874459"/>
            <a:ext cx="943996" cy="924923"/>
          </a:xfrm>
          <a:prstGeom prst="ellipse">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Freeform 23"/>
          <p:cNvSpPr>
            <a:spLocks noEditPoints="1"/>
          </p:cNvSpPr>
          <p:nvPr/>
        </p:nvSpPr>
        <p:spPr bwMode="auto">
          <a:xfrm rot="2266971">
            <a:off x="9168037" y="2954179"/>
            <a:ext cx="450690" cy="765480"/>
          </a:xfrm>
          <a:custGeom>
            <a:avLst/>
            <a:gdLst>
              <a:gd name="T0" fmla="*/ 311 w 386"/>
              <a:gd name="T1" fmla="*/ 518 h 558"/>
              <a:gd name="T2" fmla="*/ 283 w 386"/>
              <a:gd name="T3" fmla="*/ 447 h 558"/>
              <a:gd name="T4" fmla="*/ 320 w 386"/>
              <a:gd name="T5" fmla="*/ 275 h 558"/>
              <a:gd name="T6" fmla="*/ 386 w 386"/>
              <a:gd name="T7" fmla="*/ 355 h 558"/>
              <a:gd name="T8" fmla="*/ 311 w 386"/>
              <a:gd name="T9" fmla="*/ 518 h 558"/>
              <a:gd name="T10" fmla="*/ 129 w 386"/>
              <a:gd name="T11" fmla="*/ 479 h 558"/>
              <a:gd name="T12" fmla="*/ 84 w 386"/>
              <a:gd name="T13" fmla="*/ 278 h 558"/>
              <a:gd name="T14" fmla="*/ 92 w 386"/>
              <a:gd name="T15" fmla="*/ 207 h 558"/>
              <a:gd name="T16" fmla="*/ 294 w 386"/>
              <a:gd name="T17" fmla="*/ 207 h 558"/>
              <a:gd name="T18" fmla="*/ 301 w 386"/>
              <a:gd name="T19" fmla="*/ 278 h 558"/>
              <a:gd name="T20" fmla="*/ 257 w 386"/>
              <a:gd name="T21" fmla="*/ 479 h 558"/>
              <a:gd name="T22" fmla="*/ 129 w 386"/>
              <a:gd name="T23" fmla="*/ 479 h 558"/>
              <a:gd name="T24" fmla="*/ 193 w 386"/>
              <a:gd name="T25" fmla="*/ 239 h 558"/>
              <a:gd name="T26" fmla="*/ 152 w 386"/>
              <a:gd name="T27" fmla="*/ 280 h 558"/>
              <a:gd name="T28" fmla="*/ 193 w 386"/>
              <a:gd name="T29" fmla="*/ 321 h 558"/>
              <a:gd name="T30" fmla="*/ 234 w 386"/>
              <a:gd name="T31" fmla="*/ 280 h 558"/>
              <a:gd name="T32" fmla="*/ 193 w 386"/>
              <a:gd name="T33" fmla="*/ 239 h 558"/>
              <a:gd name="T34" fmla="*/ 184 w 386"/>
              <a:gd name="T35" fmla="*/ 56 h 558"/>
              <a:gd name="T36" fmla="*/ 184 w 386"/>
              <a:gd name="T37" fmla="*/ 0 h 558"/>
              <a:gd name="T38" fmla="*/ 200 w 386"/>
              <a:gd name="T39" fmla="*/ 0 h 558"/>
              <a:gd name="T40" fmla="*/ 200 w 386"/>
              <a:gd name="T41" fmla="*/ 54 h 558"/>
              <a:gd name="T42" fmla="*/ 290 w 386"/>
              <a:gd name="T43" fmla="*/ 191 h 558"/>
              <a:gd name="T44" fmla="*/ 96 w 386"/>
              <a:gd name="T45" fmla="*/ 191 h 558"/>
              <a:gd name="T46" fmla="*/ 184 w 386"/>
              <a:gd name="T47" fmla="*/ 56 h 558"/>
              <a:gd name="T48" fmla="*/ 75 w 386"/>
              <a:gd name="T49" fmla="*/ 518 h 558"/>
              <a:gd name="T50" fmla="*/ 0 w 386"/>
              <a:gd name="T51" fmla="*/ 355 h 558"/>
              <a:gd name="T52" fmla="*/ 66 w 386"/>
              <a:gd name="T53" fmla="*/ 275 h 558"/>
              <a:gd name="T54" fmla="*/ 103 w 386"/>
              <a:gd name="T55" fmla="*/ 447 h 558"/>
              <a:gd name="T56" fmla="*/ 75 w 386"/>
              <a:gd name="T57" fmla="*/ 518 h 558"/>
              <a:gd name="T58" fmla="*/ 220 w 386"/>
              <a:gd name="T59" fmla="*/ 527 h 558"/>
              <a:gd name="T60" fmla="*/ 207 w 386"/>
              <a:gd name="T61" fmla="*/ 513 h 558"/>
              <a:gd name="T62" fmla="*/ 192 w 386"/>
              <a:gd name="T63" fmla="*/ 558 h 558"/>
              <a:gd name="T64" fmla="*/ 175 w 386"/>
              <a:gd name="T65" fmla="*/ 513 h 558"/>
              <a:gd name="T66" fmla="*/ 164 w 386"/>
              <a:gd name="T67" fmla="*/ 537 h 558"/>
              <a:gd name="T68" fmla="*/ 147 w 386"/>
              <a:gd name="T69" fmla="*/ 495 h 558"/>
              <a:gd name="T70" fmla="*/ 239 w 386"/>
              <a:gd name="T71" fmla="*/ 495 h 558"/>
              <a:gd name="T72" fmla="*/ 220 w 386"/>
              <a:gd name="T73" fmla="*/ 527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6" h="558">
                <a:moveTo>
                  <a:pt x="311" y="518"/>
                </a:moveTo>
                <a:cubicBezTo>
                  <a:pt x="311" y="518"/>
                  <a:pt x="316" y="486"/>
                  <a:pt x="283" y="447"/>
                </a:cubicBezTo>
                <a:cubicBezTo>
                  <a:pt x="315" y="357"/>
                  <a:pt x="320" y="275"/>
                  <a:pt x="320" y="275"/>
                </a:cubicBezTo>
                <a:cubicBezTo>
                  <a:pt x="320" y="275"/>
                  <a:pt x="386" y="290"/>
                  <a:pt x="386" y="355"/>
                </a:cubicBezTo>
                <a:cubicBezTo>
                  <a:pt x="386" y="467"/>
                  <a:pt x="311" y="518"/>
                  <a:pt x="311" y="518"/>
                </a:cubicBezTo>
                <a:close/>
                <a:moveTo>
                  <a:pt x="129" y="479"/>
                </a:moveTo>
                <a:cubicBezTo>
                  <a:pt x="129" y="479"/>
                  <a:pt x="84" y="337"/>
                  <a:pt x="84" y="278"/>
                </a:cubicBezTo>
                <a:cubicBezTo>
                  <a:pt x="84" y="252"/>
                  <a:pt x="87" y="228"/>
                  <a:pt x="92" y="207"/>
                </a:cubicBezTo>
                <a:cubicBezTo>
                  <a:pt x="294" y="207"/>
                  <a:pt x="294" y="207"/>
                  <a:pt x="294" y="207"/>
                </a:cubicBezTo>
                <a:cubicBezTo>
                  <a:pt x="298" y="228"/>
                  <a:pt x="301" y="252"/>
                  <a:pt x="301" y="278"/>
                </a:cubicBezTo>
                <a:cubicBezTo>
                  <a:pt x="301" y="336"/>
                  <a:pt x="257" y="479"/>
                  <a:pt x="257" y="479"/>
                </a:cubicBezTo>
                <a:lnTo>
                  <a:pt x="129" y="479"/>
                </a:lnTo>
                <a:close/>
                <a:moveTo>
                  <a:pt x="193" y="239"/>
                </a:moveTo>
                <a:cubicBezTo>
                  <a:pt x="170" y="239"/>
                  <a:pt x="152" y="258"/>
                  <a:pt x="152" y="280"/>
                </a:cubicBezTo>
                <a:cubicBezTo>
                  <a:pt x="152" y="303"/>
                  <a:pt x="170" y="321"/>
                  <a:pt x="193" y="321"/>
                </a:cubicBezTo>
                <a:cubicBezTo>
                  <a:pt x="216" y="321"/>
                  <a:pt x="234" y="303"/>
                  <a:pt x="234" y="280"/>
                </a:cubicBezTo>
                <a:cubicBezTo>
                  <a:pt x="234" y="258"/>
                  <a:pt x="216" y="239"/>
                  <a:pt x="193" y="239"/>
                </a:cubicBezTo>
                <a:close/>
                <a:moveTo>
                  <a:pt x="184" y="56"/>
                </a:moveTo>
                <a:cubicBezTo>
                  <a:pt x="184" y="0"/>
                  <a:pt x="184" y="0"/>
                  <a:pt x="184" y="0"/>
                </a:cubicBezTo>
                <a:cubicBezTo>
                  <a:pt x="200" y="0"/>
                  <a:pt x="200" y="0"/>
                  <a:pt x="200" y="0"/>
                </a:cubicBezTo>
                <a:cubicBezTo>
                  <a:pt x="200" y="54"/>
                  <a:pt x="200" y="54"/>
                  <a:pt x="200" y="54"/>
                </a:cubicBezTo>
                <a:cubicBezTo>
                  <a:pt x="218" y="67"/>
                  <a:pt x="268" y="110"/>
                  <a:pt x="290" y="191"/>
                </a:cubicBezTo>
                <a:cubicBezTo>
                  <a:pt x="96" y="191"/>
                  <a:pt x="96" y="191"/>
                  <a:pt x="96" y="191"/>
                </a:cubicBezTo>
                <a:cubicBezTo>
                  <a:pt x="117" y="112"/>
                  <a:pt x="164" y="70"/>
                  <a:pt x="184" y="56"/>
                </a:cubicBezTo>
                <a:close/>
                <a:moveTo>
                  <a:pt x="75" y="518"/>
                </a:moveTo>
                <a:cubicBezTo>
                  <a:pt x="75" y="518"/>
                  <a:pt x="0" y="467"/>
                  <a:pt x="0" y="355"/>
                </a:cubicBezTo>
                <a:cubicBezTo>
                  <a:pt x="0" y="290"/>
                  <a:pt x="66" y="275"/>
                  <a:pt x="66" y="275"/>
                </a:cubicBezTo>
                <a:cubicBezTo>
                  <a:pt x="66" y="275"/>
                  <a:pt x="71" y="357"/>
                  <a:pt x="103" y="447"/>
                </a:cubicBezTo>
                <a:cubicBezTo>
                  <a:pt x="70" y="486"/>
                  <a:pt x="75" y="518"/>
                  <a:pt x="75" y="518"/>
                </a:cubicBezTo>
                <a:close/>
                <a:moveTo>
                  <a:pt x="220" y="527"/>
                </a:moveTo>
                <a:cubicBezTo>
                  <a:pt x="207" y="513"/>
                  <a:pt x="207" y="513"/>
                  <a:pt x="207" y="513"/>
                </a:cubicBezTo>
                <a:cubicBezTo>
                  <a:pt x="192" y="558"/>
                  <a:pt x="192" y="558"/>
                  <a:pt x="192" y="558"/>
                </a:cubicBezTo>
                <a:cubicBezTo>
                  <a:pt x="175" y="513"/>
                  <a:pt x="175" y="513"/>
                  <a:pt x="175" y="513"/>
                </a:cubicBezTo>
                <a:cubicBezTo>
                  <a:pt x="164" y="537"/>
                  <a:pt x="164" y="537"/>
                  <a:pt x="164" y="537"/>
                </a:cubicBezTo>
                <a:cubicBezTo>
                  <a:pt x="147" y="495"/>
                  <a:pt x="147" y="495"/>
                  <a:pt x="147" y="495"/>
                </a:cubicBezTo>
                <a:cubicBezTo>
                  <a:pt x="239" y="495"/>
                  <a:pt x="239" y="495"/>
                  <a:pt x="239" y="495"/>
                </a:cubicBezTo>
                <a:lnTo>
                  <a:pt x="220" y="527"/>
                </a:lnTo>
                <a:close/>
              </a:path>
            </a:pathLst>
          </a:custGeom>
          <a:solidFill>
            <a:schemeClr val="bg1"/>
          </a:solidFill>
          <a:ln>
            <a:noFill/>
          </a:ln>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350" b="0" i="0" u="none" strike="noStrike" kern="0" cap="none" spc="0" normalizeH="0" baseline="0" noProof="0" dirty="0">
                <a:ln>
                  <a:noFill/>
                </a:ln>
                <a:solidFill>
                  <a:srgbClr val="2E2E2E"/>
                </a:solidFill>
                <a:effectLst/>
                <a:uLnTx/>
                <a:uFillTx/>
                <a:latin typeface="Segoe UI Light 8"/>
                <a:ea typeface="Microsoft YaHei UI Light"/>
              </a:rPr>
              <a:t> </a:t>
            </a:r>
          </a:p>
        </p:txBody>
      </p:sp>
      <p:sp>
        <p:nvSpPr>
          <p:cNvPr id="13" name="任意多边形 28"/>
          <p:cNvSpPr/>
          <p:nvPr/>
        </p:nvSpPr>
        <p:spPr>
          <a:xfrm rot="2700000">
            <a:off x="239648" y="-29435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7E487F">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任意多边形 29"/>
          <p:cNvSpPr/>
          <p:nvPr/>
        </p:nvSpPr>
        <p:spPr>
          <a:xfrm rot="2700000">
            <a:off x="239647" y="-56176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直接连接符 11"/>
          <p:cNvSpPr>
            <a:spLocks noChangeShapeType="1"/>
          </p:cNvSpPr>
          <p:nvPr/>
        </p:nvSpPr>
        <p:spPr bwMode="auto">
          <a:xfrm flipV="1">
            <a:off x="7776" y="3164737"/>
            <a:ext cx="5486400" cy="12404"/>
          </a:xfrm>
          <a:prstGeom prst="line">
            <a:avLst/>
          </a:prstGeom>
          <a:noFill/>
          <a:ln w="6350" cap="flat" cmpd="sng">
            <a:solidFill>
              <a:srgbClr val="681E5F"/>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 Box 3"/>
          <p:cNvSpPr>
            <a:spLocks noChangeArrowheads="1"/>
          </p:cNvSpPr>
          <p:nvPr/>
        </p:nvSpPr>
        <p:spPr bwMode="auto">
          <a:xfrm>
            <a:off x="5534734" y="1361273"/>
            <a:ext cx="3074929"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anchor="ctr">
            <a:spAutoFit/>
          </a:bodyPr>
          <a:lstStyle/>
          <a:p>
            <a:r>
              <a:rPr lang="en-US" sz="13800" dirty="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0</a:t>
            </a:r>
            <a:r>
              <a:rPr lang="en-US" altLang="zh-CN" sz="13800" dirty="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3</a:t>
            </a:r>
            <a:endParaRPr lang="zh-CN" altLang="en-US" sz="13800" b="1" dirty="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矩形 16"/>
          <p:cNvSpPr/>
          <p:nvPr/>
        </p:nvSpPr>
        <p:spPr>
          <a:xfrm>
            <a:off x="112862" y="2500412"/>
            <a:ext cx="5266011" cy="523220"/>
          </a:xfrm>
          <a:prstGeom prst="rect">
            <a:avLst/>
          </a:prstGeom>
          <a:noFill/>
        </p:spPr>
        <p:txBody>
          <a:bodyPr wrap="square">
            <a:spAutoFit/>
          </a:bodyPr>
          <a:lstStyle/>
          <a:p>
            <a:pPr algn="ctr"/>
            <a:r>
              <a:rPr lang="zh-CN" altLang="en-US" sz="2800" dirty="0">
                <a:solidFill>
                  <a:schemeClr val="bg2">
                    <a:lumMod val="25000"/>
                  </a:schemeClr>
                </a:solidFill>
                <a:latin typeface="Microsoft YaHei" charset="0"/>
                <a:ea typeface="Microsoft YaHei" charset="0"/>
                <a:cs typeface="Microsoft YaHei" charset="0"/>
                <a:sym typeface="Arial" panose="020B0604020202020204" pitchFamily="34" charset="0"/>
              </a:rPr>
              <a:t>资本主义政治制度和意识形态</a:t>
            </a:r>
          </a:p>
        </p:txBody>
      </p:sp>
      <p:grpSp>
        <p:nvGrpSpPr>
          <p:cNvPr id="18" name="组合 59"/>
          <p:cNvGrpSpPr/>
          <p:nvPr/>
        </p:nvGrpSpPr>
        <p:grpSpPr>
          <a:xfrm>
            <a:off x="373351" y="3318246"/>
            <a:ext cx="5270212" cy="2111004"/>
            <a:chOff x="1264428" y="1152525"/>
            <a:chExt cx="6847285" cy="2795588"/>
          </a:xfrm>
        </p:grpSpPr>
        <p:sp>
          <p:nvSpPr>
            <p:cNvPr id="19" name="圆角矩形 18"/>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20" name="圆角矩形 19"/>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21" name="文本框 20"/>
          <p:cNvSpPr txBox="1"/>
          <p:nvPr/>
        </p:nvSpPr>
        <p:spPr>
          <a:xfrm>
            <a:off x="535805" y="3813018"/>
            <a:ext cx="4420124" cy="1015663"/>
          </a:xfrm>
          <a:prstGeom prst="rect">
            <a:avLst/>
          </a:prstGeom>
          <a:noFill/>
        </p:spPr>
        <p:txBody>
          <a:bodyPr wrap="square" rtlCol="0">
            <a:spAutoFit/>
          </a:bodyPr>
          <a:lstStyle/>
          <a:p>
            <a:pPr marL="342900" indent="-342900">
              <a:lnSpc>
                <a:spcPct val="150000"/>
              </a:lnSpc>
              <a:buClr>
                <a:srgbClr val="6A1F5F"/>
              </a:buClr>
              <a:buFont typeface="HiraginoSans-W3" charset="-128"/>
              <a:buChar char="❖"/>
            </a:pPr>
            <a:r>
              <a:rPr kumimoji="1" lang="zh-CN" altLang="en-US" sz="2000" b="1" dirty="0">
                <a:latin typeface="Kaiti SC" charset="-122"/>
                <a:ea typeface="Kaiti SC" charset="-122"/>
                <a:cs typeface="Kaiti SC" charset="-122"/>
              </a:rPr>
              <a:t>资本主义政治制度及其本质</a:t>
            </a:r>
          </a:p>
          <a:p>
            <a:pPr marL="342900" indent="-342900">
              <a:lnSpc>
                <a:spcPct val="150000"/>
              </a:lnSpc>
              <a:buClr>
                <a:srgbClr val="6A1F5F"/>
              </a:buClr>
              <a:buFont typeface="HiraginoSans-W3" charset="-128"/>
              <a:buChar char="❖"/>
            </a:pPr>
            <a:r>
              <a:rPr kumimoji="1" lang="zh-CN" altLang="en-US" sz="2000" b="1" dirty="0">
                <a:latin typeface="Kaiti SC" charset="-122"/>
                <a:ea typeface="Kaiti SC" charset="-122"/>
                <a:cs typeface="Kaiti SC" charset="-122"/>
              </a:rPr>
              <a:t>资本主义的意识形态及其本质</a:t>
            </a:r>
          </a:p>
        </p:txBody>
      </p:sp>
    </p:spTree>
    <p:extLst>
      <p:ext uri="{BB962C8B-B14F-4D97-AF65-F5344CB8AC3E}">
        <p14:creationId xmlns:p14="http://schemas.microsoft.com/office/powerpoint/2010/main" val="1680995122"/>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1" y="0"/>
            <a:ext cx="4657726"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a:latin typeface="Kaiti SC" charset="-122"/>
                <a:ea typeface="Kaiti SC" charset="-122"/>
                <a:cs typeface="Kaiti SC" charset="-122"/>
              </a:rPr>
              <a:t>资本主义国家及其本质</a:t>
            </a:r>
          </a:p>
        </p:txBody>
      </p:sp>
      <p:grpSp>
        <p:nvGrpSpPr>
          <p:cNvPr id="5" name="组合 59"/>
          <p:cNvGrpSpPr/>
          <p:nvPr/>
        </p:nvGrpSpPr>
        <p:grpSpPr>
          <a:xfrm>
            <a:off x="831851" y="1153944"/>
            <a:ext cx="6140449" cy="2851601"/>
            <a:chOff x="1264428" y="1152525"/>
            <a:chExt cx="6847285" cy="2795588"/>
          </a:xfrm>
        </p:grpSpPr>
        <p:sp>
          <p:nvSpPr>
            <p:cNvPr id="6" name="圆角矩形 5"/>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7" name="圆角矩形 6"/>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8" name="文本框 7"/>
          <p:cNvSpPr txBox="1"/>
          <p:nvPr/>
        </p:nvSpPr>
        <p:spPr>
          <a:xfrm>
            <a:off x="1085850" y="1429082"/>
            <a:ext cx="5632450" cy="2308324"/>
          </a:xfrm>
          <a:prstGeom prst="rect">
            <a:avLst/>
          </a:prstGeom>
          <a:noFill/>
        </p:spPr>
        <p:txBody>
          <a:bodyPr wrap="square" rtlCol="0">
            <a:spAutoFit/>
          </a:bodyPr>
          <a:lstStyle/>
          <a:p>
            <a:pPr marL="285750" indent="-285750">
              <a:buClr>
                <a:srgbClr val="6A1F5F"/>
              </a:buClr>
              <a:buFont typeface="HiraginoSans-W3" charset="-128"/>
              <a:buChar char="❖"/>
            </a:pPr>
            <a:r>
              <a:rPr lang="zh-CN" altLang="en-US" b="1" dirty="0">
                <a:latin typeface="Heiti SC Light" charset="-122"/>
                <a:ea typeface="Heiti SC Light" charset="-122"/>
                <a:cs typeface="Heiti SC Light" charset="-122"/>
              </a:rPr>
              <a:t>资本主义国家的职能以服务于资本主义制度和资产阶级利益为根本内容。</a:t>
            </a:r>
          </a:p>
          <a:p>
            <a:pPr>
              <a:buClr>
                <a:srgbClr val="6A1F5F"/>
              </a:buClr>
            </a:pPr>
            <a:endParaRPr lang="zh-CN" altLang="en-US" b="1" dirty="0">
              <a:latin typeface="Heiti SC Light" charset="-122"/>
              <a:ea typeface="Heiti SC Light" charset="-122"/>
              <a:cs typeface="Heiti SC Light" charset="-122"/>
            </a:endParaRPr>
          </a:p>
          <a:p>
            <a:pPr marL="285750" indent="-285750">
              <a:buClr>
                <a:srgbClr val="6A1F5F"/>
              </a:buClr>
              <a:buFont typeface="HiraginoSans-W3" charset="-128"/>
              <a:buChar char="❖"/>
            </a:pPr>
            <a:r>
              <a:rPr lang="zh-CN" altLang="en-US" b="1" dirty="0">
                <a:latin typeface="Heiti SC Light" charset="-122"/>
                <a:ea typeface="Heiti SC Light" charset="-122"/>
                <a:cs typeface="Heiti SC Light" charset="-122"/>
              </a:rPr>
              <a:t>对内职能主要是政治统治的职能，同时还具有社会公共管理职能。对外职能是指资本主义国家对外进行国际交往与维护国家安全和利益的职能。</a:t>
            </a:r>
          </a:p>
          <a:p>
            <a:pPr marL="285750" indent="-285750">
              <a:buClr>
                <a:srgbClr val="6A1F5F"/>
              </a:buClr>
              <a:buFont typeface="HiraginoSans-W3" charset="-128"/>
              <a:buChar char="❖"/>
            </a:pPr>
            <a:endParaRPr lang="zh-CN" altLang="en-US" b="1" dirty="0">
              <a:latin typeface="Heiti SC Light" charset="-122"/>
              <a:ea typeface="Heiti SC Light" charset="-122"/>
              <a:cs typeface="Heiti SC Light" charset="-122"/>
            </a:endParaRPr>
          </a:p>
          <a:p>
            <a:pPr marL="285750" indent="-285750">
              <a:buClr>
                <a:srgbClr val="6A1F5F"/>
              </a:buClr>
              <a:buFont typeface="HiraginoSans-W3" charset="-128"/>
              <a:buChar char="❖"/>
            </a:pPr>
            <a:r>
              <a:rPr lang="zh-CN" altLang="en-US" b="1" dirty="0">
                <a:latin typeface="Heiti SC Light" charset="-122"/>
                <a:ea typeface="Heiti SC Light" charset="-122"/>
                <a:cs typeface="Heiti SC Light" charset="-122"/>
              </a:rPr>
              <a:t>资本主义国家本质上是资产阶级统治的工具。</a:t>
            </a: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33844" y="1244670"/>
            <a:ext cx="3535859" cy="2760875"/>
          </a:xfrm>
          <a:prstGeom prst="rect">
            <a:avLst/>
          </a:prstGeom>
          <a:noFill/>
          <a:ln>
            <a:noFill/>
          </a:ln>
          <a:effectLst>
            <a:softEdge rad="1270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1851" y="4234119"/>
            <a:ext cx="9958388" cy="2426675"/>
          </a:xfrm>
          <a:prstGeom prst="rect">
            <a:avLst/>
          </a:prstGeom>
          <a:noFill/>
          <a:ln>
            <a:noFill/>
          </a:ln>
          <a:effectLst>
            <a:softEdge rad="1651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0285122"/>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1" y="0"/>
            <a:ext cx="6286502"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a:latin typeface="Kaiti SC" charset="-122"/>
                <a:ea typeface="Kaiti SC" charset="-122"/>
                <a:cs typeface="Kaiti SC" charset="-122"/>
              </a:rPr>
              <a:t>资本主义的民主制度及其</a:t>
            </a:r>
            <a:r>
              <a:rPr kumimoji="1" lang="zh-CN" altLang="en-US" sz="3200" b="1" dirty="0">
                <a:latin typeface="Kaiti SC" charset="-122"/>
                <a:ea typeface="Kaiti SC" charset="-122"/>
                <a:cs typeface="Kaiti SC" charset="-122"/>
              </a:rPr>
              <a:t>本质</a:t>
            </a:r>
          </a:p>
        </p:txBody>
      </p:sp>
      <p:sp>
        <p:nvSpPr>
          <p:cNvPr id="6" name="圆角矩形 5"/>
          <p:cNvSpPr/>
          <p:nvPr/>
        </p:nvSpPr>
        <p:spPr>
          <a:xfrm>
            <a:off x="5057776" y="1583239"/>
            <a:ext cx="6720278" cy="1766343"/>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400" dirty="0">
              <a:solidFill>
                <a:schemeClr val="bg2">
                  <a:lumMod val="25000"/>
                </a:schemeClr>
              </a:solidFill>
            </a:endParaRPr>
          </a:p>
        </p:txBody>
      </p:sp>
      <p:grpSp>
        <p:nvGrpSpPr>
          <p:cNvPr id="7" name="组合 2"/>
          <p:cNvGrpSpPr/>
          <p:nvPr/>
        </p:nvGrpSpPr>
        <p:grpSpPr>
          <a:xfrm>
            <a:off x="6258896" y="1105241"/>
            <a:ext cx="653661" cy="613089"/>
            <a:chOff x="2614375" y="1638063"/>
            <a:chExt cx="495926" cy="495926"/>
          </a:xfrm>
        </p:grpSpPr>
        <p:grpSp>
          <p:nvGrpSpPr>
            <p:cNvPr id="8" name="组合 47"/>
            <p:cNvGrpSpPr/>
            <p:nvPr/>
          </p:nvGrpSpPr>
          <p:grpSpPr>
            <a:xfrm>
              <a:off x="2614375" y="1638063"/>
              <a:ext cx="495926" cy="495926"/>
              <a:chOff x="304800" y="673100"/>
              <a:chExt cx="4000500" cy="4000500"/>
            </a:xfrm>
            <a:effectLst>
              <a:outerShdw blurRad="317500" dist="1905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11" name="椭圆 1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9" name="TextBox 1"/>
            <p:cNvSpPr txBox="1"/>
            <p:nvPr/>
          </p:nvSpPr>
          <p:spPr>
            <a:xfrm>
              <a:off x="2655125" y="1685971"/>
              <a:ext cx="444352" cy="400110"/>
            </a:xfrm>
            <a:prstGeom prst="rect">
              <a:avLst/>
            </a:prstGeom>
            <a:noFill/>
          </p:spPr>
          <p:txBody>
            <a:bodyPr wrap="none" rtlCol="0">
              <a:spAutoFit/>
            </a:bodyPr>
            <a:lstStyle/>
            <a:p>
              <a:r>
                <a:rPr lang="en-US" altLang="zh-CN" sz="2000" dirty="0">
                  <a:ea typeface="微软雅黑" panose="020B0503020204020204" pitchFamily="34" charset="-122"/>
                </a:rPr>
                <a:t>01</a:t>
              </a:r>
              <a:endParaRPr lang="zh-CN" altLang="en-US" dirty="0">
                <a:ea typeface="微软雅黑" panose="020B0503020204020204" pitchFamily="34" charset="-122"/>
              </a:endParaRPr>
            </a:p>
          </p:txBody>
        </p:sp>
      </p:grpSp>
      <p:sp>
        <p:nvSpPr>
          <p:cNvPr id="12" name="圆角矩形 11"/>
          <p:cNvSpPr/>
          <p:nvPr/>
        </p:nvSpPr>
        <p:spPr>
          <a:xfrm>
            <a:off x="5057776" y="3845580"/>
            <a:ext cx="6720277" cy="1766343"/>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400" dirty="0">
              <a:solidFill>
                <a:schemeClr val="bg2">
                  <a:lumMod val="25000"/>
                </a:schemeClr>
              </a:solidFill>
            </a:endParaRPr>
          </a:p>
        </p:txBody>
      </p:sp>
      <p:grpSp>
        <p:nvGrpSpPr>
          <p:cNvPr id="13" name="组合 2"/>
          <p:cNvGrpSpPr/>
          <p:nvPr/>
        </p:nvGrpSpPr>
        <p:grpSpPr>
          <a:xfrm>
            <a:off x="10656084" y="3432037"/>
            <a:ext cx="653661" cy="613089"/>
            <a:chOff x="2614375" y="1638063"/>
            <a:chExt cx="495926" cy="495926"/>
          </a:xfrm>
        </p:grpSpPr>
        <p:grpSp>
          <p:nvGrpSpPr>
            <p:cNvPr id="14" name="组合 47"/>
            <p:cNvGrpSpPr/>
            <p:nvPr/>
          </p:nvGrpSpPr>
          <p:grpSpPr>
            <a:xfrm>
              <a:off x="2614375" y="1638063"/>
              <a:ext cx="495926" cy="495926"/>
              <a:chOff x="304800" y="673100"/>
              <a:chExt cx="4000500" cy="4000500"/>
            </a:xfrm>
            <a:effectLst>
              <a:outerShdw blurRad="317500" dist="1905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17" name="椭圆 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15" name="TextBox 1"/>
            <p:cNvSpPr txBox="1"/>
            <p:nvPr/>
          </p:nvSpPr>
          <p:spPr>
            <a:xfrm>
              <a:off x="2655125" y="1685971"/>
              <a:ext cx="344422" cy="323648"/>
            </a:xfrm>
            <a:prstGeom prst="rect">
              <a:avLst/>
            </a:prstGeom>
            <a:noFill/>
          </p:spPr>
          <p:txBody>
            <a:bodyPr wrap="none" rtlCol="0">
              <a:spAutoFit/>
            </a:bodyPr>
            <a:lstStyle/>
            <a:p>
              <a:r>
                <a:rPr lang="en-US" altLang="zh-CN" sz="2000" dirty="0">
                  <a:ea typeface="微软雅黑" panose="020B0503020204020204" pitchFamily="34" charset="-122"/>
                </a:rPr>
                <a:t>02</a:t>
              </a:r>
              <a:endParaRPr lang="zh-CN" altLang="en-US" dirty="0">
                <a:ea typeface="微软雅黑" panose="020B0503020204020204" pitchFamily="34" charset="-122"/>
              </a:endParaRPr>
            </a:p>
          </p:txBody>
        </p:sp>
      </p:grpSp>
      <p:sp>
        <p:nvSpPr>
          <p:cNvPr id="18" name="文本框 17"/>
          <p:cNvSpPr txBox="1"/>
          <p:nvPr/>
        </p:nvSpPr>
        <p:spPr>
          <a:xfrm>
            <a:off x="5193282" y="1840561"/>
            <a:ext cx="6449265" cy="1477328"/>
          </a:xfrm>
          <a:prstGeom prst="rect">
            <a:avLst/>
          </a:prstGeom>
          <a:noFill/>
        </p:spPr>
        <p:txBody>
          <a:bodyPr wrap="square" rtlCol="0">
            <a:spAutoFit/>
          </a:bodyPr>
          <a:lstStyle/>
          <a:p>
            <a:r>
              <a:rPr lang="zh-CN" altLang="en-US" b="1" dirty="0">
                <a:latin typeface="Heiti SC Light" charset="-122"/>
                <a:ea typeface="Heiti SC Light" charset="-122"/>
                <a:cs typeface="Heiti SC Light" charset="-122"/>
              </a:rPr>
              <a:t>资本主义民主制度是与资本主义生产方式相适应而发展起来的。</a:t>
            </a:r>
          </a:p>
          <a:p>
            <a:endParaRPr lang="zh-CN" altLang="en-US" b="1" dirty="0">
              <a:latin typeface="Heiti SC Light" charset="-122"/>
              <a:ea typeface="Heiti SC Light" charset="-122"/>
              <a:cs typeface="Heiti SC Light" charset="-122"/>
            </a:endParaRPr>
          </a:p>
          <a:p>
            <a:r>
              <a:rPr lang="zh-CN" altLang="en-US" b="1" dirty="0">
                <a:latin typeface="Heiti SC Light" charset="-122"/>
                <a:ea typeface="Heiti SC Light" charset="-122"/>
                <a:cs typeface="Heiti SC Light" charset="-122"/>
              </a:rPr>
              <a:t>资本主义民主制的国家在不危及资本主义国家安全和资产阶级根本利益的前提下，给予民众以一定的选举、言论、出版、集会、结社、游行示威、自由迁徙等权利和自由。</a:t>
            </a:r>
          </a:p>
        </p:txBody>
      </p:sp>
      <p:sp>
        <p:nvSpPr>
          <p:cNvPr id="19" name="文本框 18"/>
          <p:cNvSpPr txBox="1"/>
          <p:nvPr/>
        </p:nvSpPr>
        <p:spPr>
          <a:xfrm>
            <a:off x="5193282" y="4267741"/>
            <a:ext cx="6449265" cy="923330"/>
          </a:xfrm>
          <a:prstGeom prst="rect">
            <a:avLst/>
          </a:prstGeom>
          <a:noFill/>
        </p:spPr>
        <p:txBody>
          <a:bodyPr wrap="square" rtlCol="0">
            <a:spAutoFit/>
          </a:bodyPr>
          <a:lstStyle/>
          <a:p>
            <a:pPr algn="just"/>
            <a:r>
              <a:rPr lang="zh-CN" altLang="en-US" b="1" dirty="0">
                <a:latin typeface="Heiti SC Light" charset="-122"/>
                <a:ea typeface="Heiti SC Light" charset="-122"/>
                <a:cs typeface="Heiti SC Light" charset="-122"/>
              </a:rPr>
              <a:t>资本主义国家政权采取分权制衡的组织形式，即国家的立法权、行政权、司法权分别由三个权力主体独立行使，形成各主体之间的</a:t>
            </a:r>
            <a:r>
              <a:rPr lang="en-US" altLang="zh-CN" b="1" dirty="0">
                <a:latin typeface="Heiti SC Light" charset="-122"/>
                <a:ea typeface="Heiti SC Light" charset="-122"/>
                <a:cs typeface="Heiti SC Light" charset="-122"/>
              </a:rPr>
              <a:t>“</a:t>
            </a:r>
            <a:r>
              <a:rPr lang="zh-CN" altLang="en-US" b="1" dirty="0">
                <a:latin typeface="Heiti SC Light" charset="-122"/>
                <a:ea typeface="Heiti SC Light" charset="-122"/>
                <a:cs typeface="Heiti SC Light" charset="-122"/>
              </a:rPr>
              <a:t>制衡</a:t>
            </a:r>
            <a:r>
              <a:rPr lang="en-US" altLang="zh-CN" b="1" dirty="0">
                <a:latin typeface="Heiti SC Light" charset="-122"/>
                <a:ea typeface="Heiti SC Light" charset="-122"/>
                <a:cs typeface="Heiti SC Light" charset="-122"/>
              </a:rPr>
              <a:t>”</a:t>
            </a:r>
            <a:r>
              <a:rPr lang="zh-CN" altLang="en-US" b="1" dirty="0">
                <a:latin typeface="Heiti SC Light" charset="-122"/>
                <a:ea typeface="Heiti SC Light" charset="-122"/>
                <a:cs typeface="Heiti SC Light" charset="-122"/>
              </a:rPr>
              <a:t>。</a:t>
            </a:r>
            <a:endParaRPr lang="en-US" altLang="zh-CN" b="1" dirty="0">
              <a:latin typeface="Heiti SC Light" charset="-122"/>
              <a:ea typeface="Heiti SC Light" charset="-122"/>
              <a:cs typeface="Heiti SC Light"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891" y="1583239"/>
            <a:ext cx="4516378" cy="4028685"/>
          </a:xfrm>
          <a:prstGeom prst="rect">
            <a:avLst/>
          </a:prstGeom>
        </p:spPr>
      </p:pic>
    </p:spTree>
    <p:extLst>
      <p:ext uri="{BB962C8B-B14F-4D97-AF65-F5344CB8AC3E}">
        <p14:creationId xmlns:p14="http://schemas.microsoft.com/office/powerpoint/2010/main" val="68588663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Line 11"/>
          <p:cNvSpPr>
            <a:spLocks noChangeShapeType="1"/>
          </p:cNvSpPr>
          <p:nvPr/>
        </p:nvSpPr>
        <p:spPr bwMode="auto">
          <a:xfrm>
            <a:off x="3632293" y="4256948"/>
            <a:ext cx="403225" cy="0"/>
          </a:xfrm>
          <a:prstGeom prst="line">
            <a:avLst/>
          </a:prstGeom>
          <a:noFill/>
          <a:ln w="57150">
            <a:solidFill>
              <a:srgbClr val="6A1F5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12"/>
          <p:cNvSpPr>
            <a:spLocks noChangeShapeType="1"/>
          </p:cNvSpPr>
          <p:nvPr/>
        </p:nvSpPr>
        <p:spPr bwMode="auto">
          <a:xfrm>
            <a:off x="3632293" y="2504348"/>
            <a:ext cx="0" cy="1752600"/>
          </a:xfrm>
          <a:prstGeom prst="line">
            <a:avLst/>
          </a:prstGeom>
          <a:noFill/>
          <a:ln w="57150">
            <a:solidFill>
              <a:srgbClr val="6A1F5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Rectangle 13"/>
          <p:cNvSpPr>
            <a:spLocks noChangeArrowheads="1"/>
          </p:cNvSpPr>
          <p:nvPr/>
        </p:nvSpPr>
        <p:spPr bwMode="auto">
          <a:xfrm>
            <a:off x="2717893" y="2047148"/>
            <a:ext cx="555625" cy="2605087"/>
          </a:xfrm>
          <a:prstGeom prst="rect">
            <a:avLst/>
          </a:prstGeom>
          <a:noFill/>
          <a:ln w="57150">
            <a:solidFill>
              <a:srgbClr val="6A1F5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bg1"/>
                </a:solidFill>
                <a:latin typeface="Arial Rounded MT Bold" charset="0"/>
                <a:ea typeface="黑体" charset="0"/>
              </a:defRPr>
            </a:lvl1pPr>
            <a:lvl2pPr marL="742950" indent="-285750" eaLnBrk="0" hangingPunct="0">
              <a:spcBef>
                <a:spcPct val="20000"/>
              </a:spcBef>
              <a:buChar char="–"/>
              <a:defRPr sz="2800">
                <a:solidFill>
                  <a:schemeClr val="bg1"/>
                </a:solidFill>
                <a:latin typeface="Arial Rounded MT Bold" charset="0"/>
                <a:ea typeface="黑体" charset="0"/>
              </a:defRPr>
            </a:lvl2pPr>
            <a:lvl3pPr marL="1143000" indent="-228600" eaLnBrk="0" hangingPunct="0">
              <a:spcBef>
                <a:spcPct val="20000"/>
              </a:spcBef>
              <a:buChar char="•"/>
              <a:defRPr sz="2400">
                <a:solidFill>
                  <a:schemeClr val="bg1"/>
                </a:solidFill>
                <a:latin typeface="Arial Rounded MT Bold" charset="0"/>
                <a:ea typeface="黑体" charset="0"/>
              </a:defRPr>
            </a:lvl3pPr>
            <a:lvl4pPr marL="1600200" indent="-228600" eaLnBrk="0" hangingPunct="0">
              <a:spcBef>
                <a:spcPct val="20000"/>
              </a:spcBef>
              <a:buChar char="–"/>
              <a:defRPr sz="2000">
                <a:solidFill>
                  <a:schemeClr val="bg1"/>
                </a:solidFill>
                <a:latin typeface="Arial Rounded MT Bold" charset="0"/>
                <a:ea typeface="黑体" charset="0"/>
              </a:defRPr>
            </a:lvl4pPr>
            <a:lvl5pPr marL="2057400" indent="-228600" eaLnBrk="0" hangingPunct="0">
              <a:spcBef>
                <a:spcPct val="20000"/>
              </a:spcBef>
              <a:buChar char="»"/>
              <a:defRPr sz="2000">
                <a:solidFill>
                  <a:schemeClr val="bg1"/>
                </a:solidFill>
                <a:latin typeface="Arial Rounded MT Bold" charset="0"/>
                <a:ea typeface="黑体" charset="0"/>
              </a:defRPr>
            </a:lvl5pPr>
            <a:lvl6pPr marL="2514600" indent="-228600" eaLnBrk="0" fontAlgn="base" hangingPunct="0">
              <a:spcBef>
                <a:spcPct val="20000"/>
              </a:spcBef>
              <a:spcAft>
                <a:spcPct val="0"/>
              </a:spcAft>
              <a:buChar char="»"/>
              <a:defRPr sz="2000">
                <a:solidFill>
                  <a:schemeClr val="bg1"/>
                </a:solidFill>
                <a:latin typeface="Arial Rounded MT Bold" charset="0"/>
                <a:ea typeface="黑体" charset="0"/>
              </a:defRPr>
            </a:lvl6pPr>
            <a:lvl7pPr marL="2971800" indent="-228600" eaLnBrk="0" fontAlgn="base" hangingPunct="0">
              <a:spcBef>
                <a:spcPct val="20000"/>
              </a:spcBef>
              <a:spcAft>
                <a:spcPct val="0"/>
              </a:spcAft>
              <a:buChar char="»"/>
              <a:defRPr sz="2000">
                <a:solidFill>
                  <a:schemeClr val="bg1"/>
                </a:solidFill>
                <a:latin typeface="Arial Rounded MT Bold" charset="0"/>
                <a:ea typeface="黑体" charset="0"/>
              </a:defRPr>
            </a:lvl7pPr>
            <a:lvl8pPr marL="3429000" indent="-228600" eaLnBrk="0" fontAlgn="base" hangingPunct="0">
              <a:spcBef>
                <a:spcPct val="20000"/>
              </a:spcBef>
              <a:spcAft>
                <a:spcPct val="0"/>
              </a:spcAft>
              <a:buChar char="»"/>
              <a:defRPr sz="2000">
                <a:solidFill>
                  <a:schemeClr val="bg1"/>
                </a:solidFill>
                <a:latin typeface="Arial Rounded MT Bold" charset="0"/>
                <a:ea typeface="黑体" charset="0"/>
              </a:defRPr>
            </a:lvl8pPr>
            <a:lvl9pPr marL="3886200" indent="-228600" eaLnBrk="0" fontAlgn="base" hangingPunct="0">
              <a:spcBef>
                <a:spcPct val="20000"/>
              </a:spcBef>
              <a:spcAft>
                <a:spcPct val="0"/>
              </a:spcAft>
              <a:buChar char="»"/>
              <a:defRPr sz="2000">
                <a:solidFill>
                  <a:schemeClr val="bg1"/>
                </a:solidFill>
                <a:latin typeface="Arial Rounded MT Bold" charset="0"/>
                <a:ea typeface="黑体" charset="0"/>
              </a:defRPr>
            </a:lvl9pPr>
          </a:lstStyle>
          <a:p>
            <a:pPr algn="ctr" eaLnBrk="1" hangingPunct="1">
              <a:spcBef>
                <a:spcPct val="0"/>
              </a:spcBef>
              <a:buFontTx/>
              <a:buNone/>
            </a:pPr>
            <a:r>
              <a:rPr lang="zh-CN" altLang="zh-CN">
                <a:solidFill>
                  <a:schemeClr val="tx1"/>
                </a:solidFill>
                <a:latin typeface="Times New Roman" charset="0"/>
                <a:ea typeface="隶书" charset="0"/>
              </a:rPr>
              <a:t>商 </a:t>
            </a:r>
            <a:endParaRPr lang="zh-CN" altLang="zh-CN" sz="1800">
              <a:solidFill>
                <a:schemeClr val="tx1"/>
              </a:solidFill>
              <a:latin typeface="Arial" charset="0"/>
              <a:ea typeface="ˎ̥" charset="0"/>
              <a:cs typeface="ˎ̥" charset="0"/>
            </a:endParaRPr>
          </a:p>
          <a:p>
            <a:pPr algn="ctr" eaLnBrk="1" hangingPunct="1">
              <a:spcBef>
                <a:spcPct val="0"/>
              </a:spcBef>
              <a:buFontTx/>
              <a:buNone/>
            </a:pPr>
            <a:r>
              <a:rPr lang="zh-CN" altLang="zh-CN">
                <a:solidFill>
                  <a:schemeClr val="tx1"/>
                </a:solidFill>
                <a:latin typeface="Times New Roman" charset="0"/>
                <a:ea typeface="隶书" charset="0"/>
              </a:rPr>
              <a:t>品 </a:t>
            </a:r>
            <a:endParaRPr lang="zh-CN" altLang="zh-CN" sz="1800">
              <a:solidFill>
                <a:schemeClr val="tx1"/>
              </a:solidFill>
              <a:latin typeface="Arial" charset="0"/>
              <a:ea typeface="ˎ̥" charset="0"/>
              <a:cs typeface="ˎ̥" charset="0"/>
            </a:endParaRPr>
          </a:p>
          <a:p>
            <a:pPr algn="ctr" eaLnBrk="1" hangingPunct="1">
              <a:spcBef>
                <a:spcPct val="0"/>
              </a:spcBef>
              <a:buFontTx/>
              <a:buNone/>
            </a:pPr>
            <a:r>
              <a:rPr lang="zh-CN" altLang="zh-CN">
                <a:solidFill>
                  <a:schemeClr val="tx1"/>
                </a:solidFill>
                <a:latin typeface="Times New Roman" charset="0"/>
                <a:ea typeface="隶书" charset="0"/>
              </a:rPr>
              <a:t>二 </a:t>
            </a:r>
            <a:endParaRPr lang="zh-CN" altLang="zh-CN" sz="1800">
              <a:solidFill>
                <a:schemeClr val="tx1"/>
              </a:solidFill>
              <a:latin typeface="Arial" charset="0"/>
              <a:ea typeface="ˎ̥" charset="0"/>
              <a:cs typeface="ˎ̥" charset="0"/>
            </a:endParaRPr>
          </a:p>
          <a:p>
            <a:pPr algn="ctr" eaLnBrk="1" hangingPunct="1">
              <a:spcBef>
                <a:spcPct val="0"/>
              </a:spcBef>
              <a:buFontTx/>
              <a:buNone/>
            </a:pPr>
            <a:r>
              <a:rPr lang="zh-CN" altLang="zh-CN">
                <a:solidFill>
                  <a:schemeClr val="tx1"/>
                </a:solidFill>
                <a:latin typeface="Times New Roman" charset="0"/>
                <a:ea typeface="隶书" charset="0"/>
              </a:rPr>
              <a:t>因 </a:t>
            </a:r>
            <a:endParaRPr lang="zh-CN" altLang="zh-CN" sz="1800">
              <a:solidFill>
                <a:schemeClr val="tx1"/>
              </a:solidFill>
              <a:latin typeface="Arial" charset="0"/>
              <a:ea typeface="ˎ̥" charset="0"/>
              <a:cs typeface="ˎ̥" charset="0"/>
            </a:endParaRPr>
          </a:p>
          <a:p>
            <a:pPr algn="ctr" eaLnBrk="1" hangingPunct="1">
              <a:spcBef>
                <a:spcPct val="0"/>
              </a:spcBef>
              <a:buFontTx/>
              <a:buNone/>
            </a:pPr>
            <a:r>
              <a:rPr lang="zh-CN" altLang="zh-CN">
                <a:solidFill>
                  <a:schemeClr val="tx1"/>
                </a:solidFill>
                <a:latin typeface="Times New Roman" charset="0"/>
                <a:ea typeface="隶书" charset="0"/>
              </a:rPr>
              <a:t>素</a:t>
            </a:r>
            <a:endParaRPr lang="zh-CN" altLang="zh-CN" sz="1800">
              <a:solidFill>
                <a:schemeClr val="tx1"/>
              </a:solidFill>
              <a:latin typeface="Arial" charset="0"/>
              <a:ea typeface="宋体" charset="0"/>
            </a:endParaRPr>
          </a:p>
        </p:txBody>
      </p:sp>
      <p:sp>
        <p:nvSpPr>
          <p:cNvPr id="26" name="Line 14"/>
          <p:cNvSpPr>
            <a:spLocks noChangeShapeType="1"/>
          </p:cNvSpPr>
          <p:nvPr/>
        </p:nvSpPr>
        <p:spPr bwMode="auto">
          <a:xfrm>
            <a:off x="3251293" y="3418748"/>
            <a:ext cx="403225" cy="0"/>
          </a:xfrm>
          <a:prstGeom prst="line">
            <a:avLst/>
          </a:prstGeom>
          <a:noFill/>
          <a:ln w="57150">
            <a:solidFill>
              <a:srgbClr val="6A1F5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15"/>
          <p:cNvSpPr>
            <a:spLocks noChangeShapeType="1"/>
          </p:cNvSpPr>
          <p:nvPr/>
        </p:nvSpPr>
        <p:spPr bwMode="auto">
          <a:xfrm>
            <a:off x="3632293" y="2504348"/>
            <a:ext cx="381000" cy="0"/>
          </a:xfrm>
          <a:prstGeom prst="line">
            <a:avLst/>
          </a:prstGeom>
          <a:noFill/>
          <a:ln w="57150">
            <a:solidFill>
              <a:srgbClr val="6A1F5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Rectangle 16"/>
          <p:cNvSpPr>
            <a:spLocks noChangeArrowheads="1"/>
          </p:cNvSpPr>
          <p:nvPr/>
        </p:nvSpPr>
        <p:spPr bwMode="auto">
          <a:xfrm>
            <a:off x="4013293" y="2199548"/>
            <a:ext cx="1752600" cy="609600"/>
          </a:xfrm>
          <a:prstGeom prst="rect">
            <a:avLst/>
          </a:prstGeom>
          <a:noFill/>
          <a:ln w="57150">
            <a:solidFill>
              <a:srgbClr val="6A1F5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bg1"/>
                </a:solidFill>
                <a:latin typeface="Arial Rounded MT Bold" charset="0"/>
                <a:ea typeface="黑体" charset="0"/>
              </a:defRPr>
            </a:lvl1pPr>
            <a:lvl2pPr marL="742950" indent="-285750" eaLnBrk="0" hangingPunct="0">
              <a:spcBef>
                <a:spcPct val="20000"/>
              </a:spcBef>
              <a:buChar char="–"/>
              <a:defRPr sz="2800">
                <a:solidFill>
                  <a:schemeClr val="bg1"/>
                </a:solidFill>
                <a:latin typeface="Arial Rounded MT Bold" charset="0"/>
                <a:ea typeface="黑体" charset="0"/>
              </a:defRPr>
            </a:lvl2pPr>
            <a:lvl3pPr marL="1143000" indent="-228600" eaLnBrk="0" hangingPunct="0">
              <a:spcBef>
                <a:spcPct val="20000"/>
              </a:spcBef>
              <a:buChar char="•"/>
              <a:defRPr sz="2400">
                <a:solidFill>
                  <a:schemeClr val="bg1"/>
                </a:solidFill>
                <a:latin typeface="Arial Rounded MT Bold" charset="0"/>
                <a:ea typeface="黑体" charset="0"/>
              </a:defRPr>
            </a:lvl3pPr>
            <a:lvl4pPr marL="1600200" indent="-228600" eaLnBrk="0" hangingPunct="0">
              <a:spcBef>
                <a:spcPct val="20000"/>
              </a:spcBef>
              <a:buChar char="–"/>
              <a:defRPr sz="2000">
                <a:solidFill>
                  <a:schemeClr val="bg1"/>
                </a:solidFill>
                <a:latin typeface="Arial Rounded MT Bold" charset="0"/>
                <a:ea typeface="黑体" charset="0"/>
              </a:defRPr>
            </a:lvl4pPr>
            <a:lvl5pPr marL="2057400" indent="-228600" eaLnBrk="0" hangingPunct="0">
              <a:spcBef>
                <a:spcPct val="20000"/>
              </a:spcBef>
              <a:buChar char="»"/>
              <a:defRPr sz="2000">
                <a:solidFill>
                  <a:schemeClr val="bg1"/>
                </a:solidFill>
                <a:latin typeface="Arial Rounded MT Bold" charset="0"/>
                <a:ea typeface="黑体" charset="0"/>
              </a:defRPr>
            </a:lvl5pPr>
            <a:lvl6pPr marL="2514600" indent="-228600" eaLnBrk="0" fontAlgn="base" hangingPunct="0">
              <a:spcBef>
                <a:spcPct val="20000"/>
              </a:spcBef>
              <a:spcAft>
                <a:spcPct val="0"/>
              </a:spcAft>
              <a:buChar char="»"/>
              <a:defRPr sz="2000">
                <a:solidFill>
                  <a:schemeClr val="bg1"/>
                </a:solidFill>
                <a:latin typeface="Arial Rounded MT Bold" charset="0"/>
                <a:ea typeface="黑体" charset="0"/>
              </a:defRPr>
            </a:lvl6pPr>
            <a:lvl7pPr marL="2971800" indent="-228600" eaLnBrk="0" fontAlgn="base" hangingPunct="0">
              <a:spcBef>
                <a:spcPct val="20000"/>
              </a:spcBef>
              <a:spcAft>
                <a:spcPct val="0"/>
              </a:spcAft>
              <a:buChar char="»"/>
              <a:defRPr sz="2000">
                <a:solidFill>
                  <a:schemeClr val="bg1"/>
                </a:solidFill>
                <a:latin typeface="Arial Rounded MT Bold" charset="0"/>
                <a:ea typeface="黑体" charset="0"/>
              </a:defRPr>
            </a:lvl7pPr>
            <a:lvl8pPr marL="3429000" indent="-228600" eaLnBrk="0" fontAlgn="base" hangingPunct="0">
              <a:spcBef>
                <a:spcPct val="20000"/>
              </a:spcBef>
              <a:spcAft>
                <a:spcPct val="0"/>
              </a:spcAft>
              <a:buChar char="»"/>
              <a:defRPr sz="2000">
                <a:solidFill>
                  <a:schemeClr val="bg1"/>
                </a:solidFill>
                <a:latin typeface="Arial Rounded MT Bold" charset="0"/>
                <a:ea typeface="黑体" charset="0"/>
              </a:defRPr>
            </a:lvl8pPr>
            <a:lvl9pPr marL="3886200" indent="-228600" eaLnBrk="0" fontAlgn="base" hangingPunct="0">
              <a:spcBef>
                <a:spcPct val="20000"/>
              </a:spcBef>
              <a:spcAft>
                <a:spcPct val="0"/>
              </a:spcAft>
              <a:buChar char="»"/>
              <a:defRPr sz="2000">
                <a:solidFill>
                  <a:schemeClr val="bg1"/>
                </a:solidFill>
                <a:latin typeface="Arial Rounded MT Bold" charset="0"/>
                <a:ea typeface="黑体" charset="0"/>
              </a:defRPr>
            </a:lvl9pPr>
          </a:lstStyle>
          <a:p>
            <a:pPr algn="ctr" eaLnBrk="1" hangingPunct="1">
              <a:spcBef>
                <a:spcPct val="0"/>
              </a:spcBef>
              <a:buFontTx/>
              <a:buNone/>
            </a:pPr>
            <a:r>
              <a:rPr lang="zh-CN" altLang="zh-CN" dirty="0">
                <a:solidFill>
                  <a:schemeClr val="tx1"/>
                </a:solidFill>
                <a:latin typeface="黑体" charset="0"/>
              </a:rPr>
              <a:t>使用价值</a:t>
            </a:r>
            <a:endParaRPr lang="zh-CN" altLang="zh-CN" sz="1800" dirty="0">
              <a:solidFill>
                <a:schemeClr val="tx1"/>
              </a:solidFill>
              <a:latin typeface="Arial" charset="0"/>
              <a:ea typeface="宋体" charset="0"/>
            </a:endParaRPr>
          </a:p>
        </p:txBody>
      </p:sp>
      <p:sp>
        <p:nvSpPr>
          <p:cNvPr id="29" name="Rectangle 17"/>
          <p:cNvSpPr>
            <a:spLocks noChangeArrowheads="1"/>
          </p:cNvSpPr>
          <p:nvPr/>
        </p:nvSpPr>
        <p:spPr bwMode="auto">
          <a:xfrm>
            <a:off x="4013293" y="3952148"/>
            <a:ext cx="1752600" cy="609600"/>
          </a:xfrm>
          <a:prstGeom prst="rect">
            <a:avLst/>
          </a:prstGeom>
          <a:noFill/>
          <a:ln w="57150">
            <a:solidFill>
              <a:srgbClr val="6A1F5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bg1"/>
                </a:solidFill>
                <a:latin typeface="Arial Rounded MT Bold" charset="0"/>
                <a:ea typeface="黑体" charset="0"/>
              </a:defRPr>
            </a:lvl1pPr>
            <a:lvl2pPr marL="742950" indent="-285750" eaLnBrk="0" hangingPunct="0">
              <a:spcBef>
                <a:spcPct val="20000"/>
              </a:spcBef>
              <a:buChar char="–"/>
              <a:defRPr sz="2800">
                <a:solidFill>
                  <a:schemeClr val="bg1"/>
                </a:solidFill>
                <a:latin typeface="Arial Rounded MT Bold" charset="0"/>
                <a:ea typeface="黑体" charset="0"/>
              </a:defRPr>
            </a:lvl2pPr>
            <a:lvl3pPr marL="1143000" indent="-228600" eaLnBrk="0" hangingPunct="0">
              <a:spcBef>
                <a:spcPct val="20000"/>
              </a:spcBef>
              <a:buChar char="•"/>
              <a:defRPr sz="2400">
                <a:solidFill>
                  <a:schemeClr val="bg1"/>
                </a:solidFill>
                <a:latin typeface="Arial Rounded MT Bold" charset="0"/>
                <a:ea typeface="黑体" charset="0"/>
              </a:defRPr>
            </a:lvl3pPr>
            <a:lvl4pPr marL="1600200" indent="-228600" eaLnBrk="0" hangingPunct="0">
              <a:spcBef>
                <a:spcPct val="20000"/>
              </a:spcBef>
              <a:buChar char="–"/>
              <a:defRPr sz="2000">
                <a:solidFill>
                  <a:schemeClr val="bg1"/>
                </a:solidFill>
                <a:latin typeface="Arial Rounded MT Bold" charset="0"/>
                <a:ea typeface="黑体" charset="0"/>
              </a:defRPr>
            </a:lvl4pPr>
            <a:lvl5pPr marL="2057400" indent="-228600" eaLnBrk="0" hangingPunct="0">
              <a:spcBef>
                <a:spcPct val="20000"/>
              </a:spcBef>
              <a:buChar char="»"/>
              <a:defRPr sz="2000">
                <a:solidFill>
                  <a:schemeClr val="bg1"/>
                </a:solidFill>
                <a:latin typeface="Arial Rounded MT Bold" charset="0"/>
                <a:ea typeface="黑体" charset="0"/>
              </a:defRPr>
            </a:lvl5pPr>
            <a:lvl6pPr marL="2514600" indent="-228600" eaLnBrk="0" fontAlgn="base" hangingPunct="0">
              <a:spcBef>
                <a:spcPct val="20000"/>
              </a:spcBef>
              <a:spcAft>
                <a:spcPct val="0"/>
              </a:spcAft>
              <a:buChar char="»"/>
              <a:defRPr sz="2000">
                <a:solidFill>
                  <a:schemeClr val="bg1"/>
                </a:solidFill>
                <a:latin typeface="Arial Rounded MT Bold" charset="0"/>
                <a:ea typeface="黑体" charset="0"/>
              </a:defRPr>
            </a:lvl6pPr>
            <a:lvl7pPr marL="2971800" indent="-228600" eaLnBrk="0" fontAlgn="base" hangingPunct="0">
              <a:spcBef>
                <a:spcPct val="20000"/>
              </a:spcBef>
              <a:spcAft>
                <a:spcPct val="0"/>
              </a:spcAft>
              <a:buChar char="»"/>
              <a:defRPr sz="2000">
                <a:solidFill>
                  <a:schemeClr val="bg1"/>
                </a:solidFill>
                <a:latin typeface="Arial Rounded MT Bold" charset="0"/>
                <a:ea typeface="黑体" charset="0"/>
              </a:defRPr>
            </a:lvl7pPr>
            <a:lvl8pPr marL="3429000" indent="-228600" eaLnBrk="0" fontAlgn="base" hangingPunct="0">
              <a:spcBef>
                <a:spcPct val="20000"/>
              </a:spcBef>
              <a:spcAft>
                <a:spcPct val="0"/>
              </a:spcAft>
              <a:buChar char="»"/>
              <a:defRPr sz="2000">
                <a:solidFill>
                  <a:schemeClr val="bg1"/>
                </a:solidFill>
                <a:latin typeface="Arial Rounded MT Bold" charset="0"/>
                <a:ea typeface="黑体" charset="0"/>
              </a:defRPr>
            </a:lvl8pPr>
            <a:lvl9pPr marL="3886200" indent="-228600" eaLnBrk="0" fontAlgn="base" hangingPunct="0">
              <a:spcBef>
                <a:spcPct val="20000"/>
              </a:spcBef>
              <a:spcAft>
                <a:spcPct val="0"/>
              </a:spcAft>
              <a:buChar char="»"/>
              <a:defRPr sz="2000">
                <a:solidFill>
                  <a:schemeClr val="bg1"/>
                </a:solidFill>
                <a:latin typeface="Arial Rounded MT Bold" charset="0"/>
                <a:ea typeface="黑体" charset="0"/>
              </a:defRPr>
            </a:lvl9pPr>
          </a:lstStyle>
          <a:p>
            <a:pPr algn="ctr" eaLnBrk="1" hangingPunct="1">
              <a:spcBef>
                <a:spcPct val="0"/>
              </a:spcBef>
              <a:buFontTx/>
              <a:buNone/>
            </a:pPr>
            <a:r>
              <a:rPr lang="zh-CN" altLang="zh-CN">
                <a:solidFill>
                  <a:schemeClr val="tx1"/>
                </a:solidFill>
                <a:latin typeface="黑体" charset="0"/>
              </a:rPr>
              <a:t>价   值</a:t>
            </a:r>
            <a:endParaRPr lang="zh-CN" altLang="zh-CN" sz="1800">
              <a:solidFill>
                <a:schemeClr val="tx1"/>
              </a:solidFill>
              <a:latin typeface="Arial" charset="0"/>
              <a:ea typeface="宋体" charset="0"/>
            </a:endParaRPr>
          </a:p>
        </p:txBody>
      </p:sp>
      <p:sp>
        <p:nvSpPr>
          <p:cNvPr id="30" name="Line 18"/>
          <p:cNvSpPr>
            <a:spLocks noChangeShapeType="1"/>
          </p:cNvSpPr>
          <p:nvPr/>
        </p:nvSpPr>
        <p:spPr bwMode="auto">
          <a:xfrm>
            <a:off x="8585293" y="4256948"/>
            <a:ext cx="304800" cy="0"/>
          </a:xfrm>
          <a:prstGeom prst="line">
            <a:avLst/>
          </a:prstGeom>
          <a:noFill/>
          <a:ln w="57150">
            <a:solidFill>
              <a:srgbClr val="6A1F5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19"/>
          <p:cNvSpPr>
            <a:spLocks noChangeShapeType="1"/>
          </p:cNvSpPr>
          <p:nvPr/>
        </p:nvSpPr>
        <p:spPr bwMode="auto">
          <a:xfrm>
            <a:off x="8890093" y="2504348"/>
            <a:ext cx="0" cy="1752600"/>
          </a:xfrm>
          <a:prstGeom prst="line">
            <a:avLst/>
          </a:prstGeom>
          <a:noFill/>
          <a:ln w="57150">
            <a:solidFill>
              <a:srgbClr val="6A1F5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Rectangle 20"/>
          <p:cNvSpPr>
            <a:spLocks noChangeArrowheads="1"/>
          </p:cNvSpPr>
          <p:nvPr/>
        </p:nvSpPr>
        <p:spPr bwMode="auto">
          <a:xfrm>
            <a:off x="9194893" y="2047148"/>
            <a:ext cx="603250" cy="2605087"/>
          </a:xfrm>
          <a:prstGeom prst="rect">
            <a:avLst/>
          </a:prstGeom>
          <a:noFill/>
          <a:ln w="57150">
            <a:solidFill>
              <a:srgbClr val="6A1F5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bg1"/>
                </a:solidFill>
                <a:latin typeface="Arial Rounded MT Bold" charset="0"/>
                <a:ea typeface="黑体" charset="0"/>
              </a:defRPr>
            </a:lvl1pPr>
            <a:lvl2pPr marL="742950" indent="-285750" eaLnBrk="0" hangingPunct="0">
              <a:spcBef>
                <a:spcPct val="20000"/>
              </a:spcBef>
              <a:buChar char="–"/>
              <a:defRPr sz="2800">
                <a:solidFill>
                  <a:schemeClr val="bg1"/>
                </a:solidFill>
                <a:latin typeface="Arial Rounded MT Bold" charset="0"/>
                <a:ea typeface="黑体" charset="0"/>
              </a:defRPr>
            </a:lvl2pPr>
            <a:lvl3pPr marL="1143000" indent="-228600" eaLnBrk="0" hangingPunct="0">
              <a:spcBef>
                <a:spcPct val="20000"/>
              </a:spcBef>
              <a:buChar char="•"/>
              <a:defRPr sz="2400">
                <a:solidFill>
                  <a:schemeClr val="bg1"/>
                </a:solidFill>
                <a:latin typeface="Arial Rounded MT Bold" charset="0"/>
                <a:ea typeface="黑体" charset="0"/>
              </a:defRPr>
            </a:lvl3pPr>
            <a:lvl4pPr marL="1600200" indent="-228600" eaLnBrk="0" hangingPunct="0">
              <a:spcBef>
                <a:spcPct val="20000"/>
              </a:spcBef>
              <a:buChar char="–"/>
              <a:defRPr sz="2000">
                <a:solidFill>
                  <a:schemeClr val="bg1"/>
                </a:solidFill>
                <a:latin typeface="Arial Rounded MT Bold" charset="0"/>
                <a:ea typeface="黑体" charset="0"/>
              </a:defRPr>
            </a:lvl4pPr>
            <a:lvl5pPr marL="2057400" indent="-228600" eaLnBrk="0" hangingPunct="0">
              <a:spcBef>
                <a:spcPct val="20000"/>
              </a:spcBef>
              <a:buChar char="»"/>
              <a:defRPr sz="2000">
                <a:solidFill>
                  <a:schemeClr val="bg1"/>
                </a:solidFill>
                <a:latin typeface="Arial Rounded MT Bold" charset="0"/>
                <a:ea typeface="黑体" charset="0"/>
              </a:defRPr>
            </a:lvl5pPr>
            <a:lvl6pPr marL="2514600" indent="-228600" eaLnBrk="0" fontAlgn="base" hangingPunct="0">
              <a:spcBef>
                <a:spcPct val="20000"/>
              </a:spcBef>
              <a:spcAft>
                <a:spcPct val="0"/>
              </a:spcAft>
              <a:buChar char="»"/>
              <a:defRPr sz="2000">
                <a:solidFill>
                  <a:schemeClr val="bg1"/>
                </a:solidFill>
                <a:latin typeface="Arial Rounded MT Bold" charset="0"/>
                <a:ea typeface="黑体" charset="0"/>
              </a:defRPr>
            </a:lvl6pPr>
            <a:lvl7pPr marL="2971800" indent="-228600" eaLnBrk="0" fontAlgn="base" hangingPunct="0">
              <a:spcBef>
                <a:spcPct val="20000"/>
              </a:spcBef>
              <a:spcAft>
                <a:spcPct val="0"/>
              </a:spcAft>
              <a:buChar char="»"/>
              <a:defRPr sz="2000">
                <a:solidFill>
                  <a:schemeClr val="bg1"/>
                </a:solidFill>
                <a:latin typeface="Arial Rounded MT Bold" charset="0"/>
                <a:ea typeface="黑体" charset="0"/>
              </a:defRPr>
            </a:lvl7pPr>
            <a:lvl8pPr marL="3429000" indent="-228600" eaLnBrk="0" fontAlgn="base" hangingPunct="0">
              <a:spcBef>
                <a:spcPct val="20000"/>
              </a:spcBef>
              <a:spcAft>
                <a:spcPct val="0"/>
              </a:spcAft>
              <a:buChar char="»"/>
              <a:defRPr sz="2000">
                <a:solidFill>
                  <a:schemeClr val="bg1"/>
                </a:solidFill>
                <a:latin typeface="Arial Rounded MT Bold" charset="0"/>
                <a:ea typeface="黑体" charset="0"/>
              </a:defRPr>
            </a:lvl8pPr>
            <a:lvl9pPr marL="3886200" indent="-228600" eaLnBrk="0" fontAlgn="base" hangingPunct="0">
              <a:spcBef>
                <a:spcPct val="20000"/>
              </a:spcBef>
              <a:spcAft>
                <a:spcPct val="0"/>
              </a:spcAft>
              <a:buChar char="»"/>
              <a:defRPr sz="2000">
                <a:solidFill>
                  <a:schemeClr val="bg1"/>
                </a:solidFill>
                <a:latin typeface="Arial Rounded MT Bold" charset="0"/>
                <a:ea typeface="黑体" charset="0"/>
              </a:defRPr>
            </a:lvl9pPr>
          </a:lstStyle>
          <a:p>
            <a:pPr algn="ctr" eaLnBrk="1" hangingPunct="1">
              <a:spcBef>
                <a:spcPct val="0"/>
              </a:spcBef>
              <a:buFontTx/>
              <a:buNone/>
            </a:pPr>
            <a:r>
              <a:rPr lang="zh-CN" altLang="zh-CN">
                <a:solidFill>
                  <a:schemeClr val="tx1"/>
                </a:solidFill>
                <a:latin typeface="Times New Roman" charset="0"/>
                <a:ea typeface="隶书" charset="0"/>
              </a:rPr>
              <a:t>劳 </a:t>
            </a:r>
            <a:endParaRPr lang="zh-CN" altLang="zh-CN" sz="1800">
              <a:solidFill>
                <a:schemeClr val="tx1"/>
              </a:solidFill>
              <a:latin typeface="Arial" charset="0"/>
              <a:ea typeface="ˎ̥" charset="0"/>
              <a:cs typeface="ˎ̥" charset="0"/>
            </a:endParaRPr>
          </a:p>
          <a:p>
            <a:pPr algn="ctr" eaLnBrk="1" hangingPunct="1">
              <a:spcBef>
                <a:spcPct val="0"/>
              </a:spcBef>
              <a:buFontTx/>
              <a:buNone/>
            </a:pPr>
            <a:r>
              <a:rPr lang="zh-CN" altLang="zh-CN">
                <a:solidFill>
                  <a:schemeClr val="tx1"/>
                </a:solidFill>
                <a:latin typeface="Times New Roman" charset="0"/>
                <a:ea typeface="隶书" charset="0"/>
              </a:rPr>
              <a:t>动 </a:t>
            </a:r>
            <a:endParaRPr lang="zh-CN" altLang="zh-CN" sz="1800">
              <a:solidFill>
                <a:schemeClr val="tx1"/>
              </a:solidFill>
              <a:latin typeface="Arial" charset="0"/>
              <a:ea typeface="ˎ̥" charset="0"/>
              <a:cs typeface="ˎ̥" charset="0"/>
            </a:endParaRPr>
          </a:p>
          <a:p>
            <a:pPr algn="ctr" eaLnBrk="1" hangingPunct="1">
              <a:spcBef>
                <a:spcPct val="0"/>
              </a:spcBef>
              <a:buFontTx/>
              <a:buNone/>
            </a:pPr>
            <a:r>
              <a:rPr lang="zh-CN" altLang="zh-CN">
                <a:solidFill>
                  <a:schemeClr val="tx1"/>
                </a:solidFill>
                <a:latin typeface="Times New Roman" charset="0"/>
                <a:ea typeface="隶书" charset="0"/>
              </a:rPr>
              <a:t>二 </a:t>
            </a:r>
            <a:endParaRPr lang="zh-CN" altLang="zh-CN" sz="1800">
              <a:solidFill>
                <a:schemeClr val="tx1"/>
              </a:solidFill>
              <a:latin typeface="Arial" charset="0"/>
              <a:ea typeface="ˎ̥" charset="0"/>
              <a:cs typeface="ˎ̥" charset="0"/>
            </a:endParaRPr>
          </a:p>
          <a:p>
            <a:pPr algn="ctr" eaLnBrk="1" hangingPunct="1">
              <a:spcBef>
                <a:spcPct val="0"/>
              </a:spcBef>
              <a:buFontTx/>
              <a:buNone/>
            </a:pPr>
            <a:r>
              <a:rPr lang="zh-CN" altLang="zh-CN">
                <a:solidFill>
                  <a:schemeClr val="tx1"/>
                </a:solidFill>
                <a:latin typeface="Times New Roman" charset="0"/>
                <a:ea typeface="隶书" charset="0"/>
              </a:rPr>
              <a:t>重 </a:t>
            </a:r>
            <a:endParaRPr lang="zh-CN" altLang="zh-CN" sz="1800">
              <a:solidFill>
                <a:schemeClr val="tx1"/>
              </a:solidFill>
              <a:latin typeface="Arial" charset="0"/>
              <a:ea typeface="ˎ̥" charset="0"/>
              <a:cs typeface="ˎ̥" charset="0"/>
            </a:endParaRPr>
          </a:p>
          <a:p>
            <a:pPr algn="ctr" eaLnBrk="1" hangingPunct="1">
              <a:spcBef>
                <a:spcPct val="0"/>
              </a:spcBef>
              <a:buFontTx/>
              <a:buNone/>
            </a:pPr>
            <a:r>
              <a:rPr lang="zh-CN" altLang="zh-CN">
                <a:solidFill>
                  <a:schemeClr val="tx1"/>
                </a:solidFill>
                <a:latin typeface="Times New Roman" charset="0"/>
                <a:ea typeface="隶书" charset="0"/>
              </a:rPr>
              <a:t>性</a:t>
            </a:r>
            <a:endParaRPr lang="zh-CN" altLang="zh-CN" sz="1800">
              <a:solidFill>
                <a:schemeClr val="tx1"/>
              </a:solidFill>
              <a:latin typeface="Arial" charset="0"/>
              <a:ea typeface="宋体" charset="0"/>
            </a:endParaRPr>
          </a:p>
        </p:txBody>
      </p:sp>
      <p:sp>
        <p:nvSpPr>
          <p:cNvPr id="33" name="Line 21"/>
          <p:cNvSpPr>
            <a:spLocks noChangeShapeType="1"/>
          </p:cNvSpPr>
          <p:nvPr/>
        </p:nvSpPr>
        <p:spPr bwMode="auto">
          <a:xfrm>
            <a:off x="8890093" y="3342548"/>
            <a:ext cx="304800" cy="0"/>
          </a:xfrm>
          <a:prstGeom prst="line">
            <a:avLst/>
          </a:prstGeom>
          <a:noFill/>
          <a:ln w="57150">
            <a:solidFill>
              <a:srgbClr val="6A1F5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22"/>
          <p:cNvSpPr>
            <a:spLocks noChangeShapeType="1"/>
          </p:cNvSpPr>
          <p:nvPr/>
        </p:nvSpPr>
        <p:spPr bwMode="auto">
          <a:xfrm>
            <a:off x="8551955" y="2504348"/>
            <a:ext cx="338138" cy="1587"/>
          </a:xfrm>
          <a:prstGeom prst="line">
            <a:avLst/>
          </a:prstGeom>
          <a:noFill/>
          <a:ln w="57150">
            <a:solidFill>
              <a:srgbClr val="6A1F5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Rectangle 23"/>
          <p:cNvSpPr>
            <a:spLocks noChangeArrowheads="1"/>
          </p:cNvSpPr>
          <p:nvPr/>
        </p:nvSpPr>
        <p:spPr bwMode="auto">
          <a:xfrm>
            <a:off x="6680293" y="3952148"/>
            <a:ext cx="1905000" cy="609600"/>
          </a:xfrm>
          <a:prstGeom prst="rect">
            <a:avLst/>
          </a:prstGeom>
          <a:noFill/>
          <a:ln w="57150">
            <a:solidFill>
              <a:srgbClr val="6A1F5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bg1"/>
                </a:solidFill>
                <a:latin typeface="Arial Rounded MT Bold" charset="0"/>
                <a:ea typeface="黑体" charset="0"/>
              </a:defRPr>
            </a:lvl1pPr>
            <a:lvl2pPr marL="742950" indent="-285750" eaLnBrk="0" hangingPunct="0">
              <a:spcBef>
                <a:spcPct val="20000"/>
              </a:spcBef>
              <a:buChar char="–"/>
              <a:defRPr sz="2800">
                <a:solidFill>
                  <a:schemeClr val="bg1"/>
                </a:solidFill>
                <a:latin typeface="Arial Rounded MT Bold" charset="0"/>
                <a:ea typeface="黑体" charset="0"/>
              </a:defRPr>
            </a:lvl2pPr>
            <a:lvl3pPr marL="1143000" indent="-228600" eaLnBrk="0" hangingPunct="0">
              <a:spcBef>
                <a:spcPct val="20000"/>
              </a:spcBef>
              <a:buChar char="•"/>
              <a:defRPr sz="2400">
                <a:solidFill>
                  <a:schemeClr val="bg1"/>
                </a:solidFill>
                <a:latin typeface="Arial Rounded MT Bold" charset="0"/>
                <a:ea typeface="黑体" charset="0"/>
              </a:defRPr>
            </a:lvl3pPr>
            <a:lvl4pPr marL="1600200" indent="-228600" eaLnBrk="0" hangingPunct="0">
              <a:spcBef>
                <a:spcPct val="20000"/>
              </a:spcBef>
              <a:buChar char="–"/>
              <a:defRPr sz="2000">
                <a:solidFill>
                  <a:schemeClr val="bg1"/>
                </a:solidFill>
                <a:latin typeface="Arial Rounded MT Bold" charset="0"/>
                <a:ea typeface="黑体" charset="0"/>
              </a:defRPr>
            </a:lvl4pPr>
            <a:lvl5pPr marL="2057400" indent="-228600" eaLnBrk="0" hangingPunct="0">
              <a:spcBef>
                <a:spcPct val="20000"/>
              </a:spcBef>
              <a:buChar char="»"/>
              <a:defRPr sz="2000">
                <a:solidFill>
                  <a:schemeClr val="bg1"/>
                </a:solidFill>
                <a:latin typeface="Arial Rounded MT Bold" charset="0"/>
                <a:ea typeface="黑体" charset="0"/>
              </a:defRPr>
            </a:lvl5pPr>
            <a:lvl6pPr marL="2514600" indent="-228600" eaLnBrk="0" fontAlgn="base" hangingPunct="0">
              <a:spcBef>
                <a:spcPct val="20000"/>
              </a:spcBef>
              <a:spcAft>
                <a:spcPct val="0"/>
              </a:spcAft>
              <a:buChar char="»"/>
              <a:defRPr sz="2000">
                <a:solidFill>
                  <a:schemeClr val="bg1"/>
                </a:solidFill>
                <a:latin typeface="Arial Rounded MT Bold" charset="0"/>
                <a:ea typeface="黑体" charset="0"/>
              </a:defRPr>
            </a:lvl6pPr>
            <a:lvl7pPr marL="2971800" indent="-228600" eaLnBrk="0" fontAlgn="base" hangingPunct="0">
              <a:spcBef>
                <a:spcPct val="20000"/>
              </a:spcBef>
              <a:spcAft>
                <a:spcPct val="0"/>
              </a:spcAft>
              <a:buChar char="»"/>
              <a:defRPr sz="2000">
                <a:solidFill>
                  <a:schemeClr val="bg1"/>
                </a:solidFill>
                <a:latin typeface="Arial Rounded MT Bold" charset="0"/>
                <a:ea typeface="黑体" charset="0"/>
              </a:defRPr>
            </a:lvl7pPr>
            <a:lvl8pPr marL="3429000" indent="-228600" eaLnBrk="0" fontAlgn="base" hangingPunct="0">
              <a:spcBef>
                <a:spcPct val="20000"/>
              </a:spcBef>
              <a:spcAft>
                <a:spcPct val="0"/>
              </a:spcAft>
              <a:buChar char="»"/>
              <a:defRPr sz="2000">
                <a:solidFill>
                  <a:schemeClr val="bg1"/>
                </a:solidFill>
                <a:latin typeface="Arial Rounded MT Bold" charset="0"/>
                <a:ea typeface="黑体" charset="0"/>
              </a:defRPr>
            </a:lvl8pPr>
            <a:lvl9pPr marL="3886200" indent="-228600" eaLnBrk="0" fontAlgn="base" hangingPunct="0">
              <a:spcBef>
                <a:spcPct val="20000"/>
              </a:spcBef>
              <a:spcAft>
                <a:spcPct val="0"/>
              </a:spcAft>
              <a:buChar char="»"/>
              <a:defRPr sz="2000">
                <a:solidFill>
                  <a:schemeClr val="bg1"/>
                </a:solidFill>
                <a:latin typeface="Arial Rounded MT Bold" charset="0"/>
                <a:ea typeface="黑体" charset="0"/>
              </a:defRPr>
            </a:lvl9pPr>
          </a:lstStyle>
          <a:p>
            <a:pPr algn="ctr" eaLnBrk="1" hangingPunct="1">
              <a:spcBef>
                <a:spcPct val="0"/>
              </a:spcBef>
              <a:buFontTx/>
              <a:buNone/>
            </a:pPr>
            <a:r>
              <a:rPr lang="zh-CN" altLang="zh-CN">
                <a:solidFill>
                  <a:schemeClr val="tx1"/>
                </a:solidFill>
                <a:latin typeface="黑体" charset="0"/>
              </a:rPr>
              <a:t>抽象劳动</a:t>
            </a:r>
            <a:endParaRPr lang="zh-CN" altLang="zh-CN" sz="1800">
              <a:solidFill>
                <a:schemeClr val="tx1"/>
              </a:solidFill>
              <a:latin typeface="Arial" charset="0"/>
              <a:ea typeface="宋体" charset="0"/>
            </a:endParaRPr>
          </a:p>
        </p:txBody>
      </p:sp>
      <p:sp>
        <p:nvSpPr>
          <p:cNvPr id="36" name="Rectangle 24"/>
          <p:cNvSpPr>
            <a:spLocks noChangeArrowheads="1"/>
          </p:cNvSpPr>
          <p:nvPr/>
        </p:nvSpPr>
        <p:spPr bwMode="auto">
          <a:xfrm>
            <a:off x="6604093" y="2199548"/>
            <a:ext cx="1905000" cy="609600"/>
          </a:xfrm>
          <a:prstGeom prst="rect">
            <a:avLst/>
          </a:prstGeom>
          <a:noFill/>
          <a:ln w="57150">
            <a:solidFill>
              <a:srgbClr val="6A1F5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bg1"/>
                </a:solidFill>
                <a:latin typeface="Arial Rounded MT Bold" charset="0"/>
                <a:ea typeface="黑体" charset="0"/>
              </a:defRPr>
            </a:lvl1pPr>
            <a:lvl2pPr marL="742950" indent="-285750" eaLnBrk="0" hangingPunct="0">
              <a:spcBef>
                <a:spcPct val="20000"/>
              </a:spcBef>
              <a:buChar char="–"/>
              <a:defRPr sz="2800">
                <a:solidFill>
                  <a:schemeClr val="bg1"/>
                </a:solidFill>
                <a:latin typeface="Arial Rounded MT Bold" charset="0"/>
                <a:ea typeface="黑体" charset="0"/>
              </a:defRPr>
            </a:lvl2pPr>
            <a:lvl3pPr marL="1143000" indent="-228600" eaLnBrk="0" hangingPunct="0">
              <a:spcBef>
                <a:spcPct val="20000"/>
              </a:spcBef>
              <a:buChar char="•"/>
              <a:defRPr sz="2400">
                <a:solidFill>
                  <a:schemeClr val="bg1"/>
                </a:solidFill>
                <a:latin typeface="Arial Rounded MT Bold" charset="0"/>
                <a:ea typeface="黑体" charset="0"/>
              </a:defRPr>
            </a:lvl3pPr>
            <a:lvl4pPr marL="1600200" indent="-228600" eaLnBrk="0" hangingPunct="0">
              <a:spcBef>
                <a:spcPct val="20000"/>
              </a:spcBef>
              <a:buChar char="–"/>
              <a:defRPr sz="2000">
                <a:solidFill>
                  <a:schemeClr val="bg1"/>
                </a:solidFill>
                <a:latin typeface="Arial Rounded MT Bold" charset="0"/>
                <a:ea typeface="黑体" charset="0"/>
              </a:defRPr>
            </a:lvl4pPr>
            <a:lvl5pPr marL="2057400" indent="-228600" eaLnBrk="0" hangingPunct="0">
              <a:spcBef>
                <a:spcPct val="20000"/>
              </a:spcBef>
              <a:buChar char="»"/>
              <a:defRPr sz="2000">
                <a:solidFill>
                  <a:schemeClr val="bg1"/>
                </a:solidFill>
                <a:latin typeface="Arial Rounded MT Bold" charset="0"/>
                <a:ea typeface="黑体" charset="0"/>
              </a:defRPr>
            </a:lvl5pPr>
            <a:lvl6pPr marL="2514600" indent="-228600" eaLnBrk="0" fontAlgn="base" hangingPunct="0">
              <a:spcBef>
                <a:spcPct val="20000"/>
              </a:spcBef>
              <a:spcAft>
                <a:spcPct val="0"/>
              </a:spcAft>
              <a:buChar char="»"/>
              <a:defRPr sz="2000">
                <a:solidFill>
                  <a:schemeClr val="bg1"/>
                </a:solidFill>
                <a:latin typeface="Arial Rounded MT Bold" charset="0"/>
                <a:ea typeface="黑体" charset="0"/>
              </a:defRPr>
            </a:lvl6pPr>
            <a:lvl7pPr marL="2971800" indent="-228600" eaLnBrk="0" fontAlgn="base" hangingPunct="0">
              <a:spcBef>
                <a:spcPct val="20000"/>
              </a:spcBef>
              <a:spcAft>
                <a:spcPct val="0"/>
              </a:spcAft>
              <a:buChar char="»"/>
              <a:defRPr sz="2000">
                <a:solidFill>
                  <a:schemeClr val="bg1"/>
                </a:solidFill>
                <a:latin typeface="Arial Rounded MT Bold" charset="0"/>
                <a:ea typeface="黑体" charset="0"/>
              </a:defRPr>
            </a:lvl7pPr>
            <a:lvl8pPr marL="3429000" indent="-228600" eaLnBrk="0" fontAlgn="base" hangingPunct="0">
              <a:spcBef>
                <a:spcPct val="20000"/>
              </a:spcBef>
              <a:spcAft>
                <a:spcPct val="0"/>
              </a:spcAft>
              <a:buChar char="»"/>
              <a:defRPr sz="2000">
                <a:solidFill>
                  <a:schemeClr val="bg1"/>
                </a:solidFill>
                <a:latin typeface="Arial Rounded MT Bold" charset="0"/>
                <a:ea typeface="黑体" charset="0"/>
              </a:defRPr>
            </a:lvl8pPr>
            <a:lvl9pPr marL="3886200" indent="-228600" eaLnBrk="0" fontAlgn="base" hangingPunct="0">
              <a:spcBef>
                <a:spcPct val="20000"/>
              </a:spcBef>
              <a:spcAft>
                <a:spcPct val="0"/>
              </a:spcAft>
              <a:buChar char="»"/>
              <a:defRPr sz="2000">
                <a:solidFill>
                  <a:schemeClr val="bg1"/>
                </a:solidFill>
                <a:latin typeface="Arial Rounded MT Bold" charset="0"/>
                <a:ea typeface="黑体" charset="0"/>
              </a:defRPr>
            </a:lvl9pPr>
          </a:lstStyle>
          <a:p>
            <a:pPr algn="ctr" eaLnBrk="1" hangingPunct="1">
              <a:spcBef>
                <a:spcPct val="0"/>
              </a:spcBef>
              <a:buFontTx/>
              <a:buNone/>
            </a:pPr>
            <a:r>
              <a:rPr lang="zh-CN" altLang="zh-CN" dirty="0">
                <a:solidFill>
                  <a:schemeClr val="tx1"/>
                </a:solidFill>
                <a:latin typeface="黑体" charset="0"/>
              </a:rPr>
              <a:t>具体劳动</a:t>
            </a:r>
            <a:endParaRPr lang="zh-CN" altLang="zh-CN" sz="1800" dirty="0">
              <a:solidFill>
                <a:schemeClr val="tx1"/>
              </a:solidFill>
              <a:latin typeface="Arial" charset="0"/>
              <a:ea typeface="宋体" charset="0"/>
            </a:endParaRPr>
          </a:p>
        </p:txBody>
      </p:sp>
      <p:sp>
        <p:nvSpPr>
          <p:cNvPr id="37" name="AutoShape 25"/>
          <p:cNvSpPr>
            <a:spLocks noChangeArrowheads="1"/>
          </p:cNvSpPr>
          <p:nvPr/>
        </p:nvSpPr>
        <p:spPr bwMode="auto">
          <a:xfrm>
            <a:off x="5842093" y="2275748"/>
            <a:ext cx="685800" cy="457200"/>
          </a:xfrm>
          <a:prstGeom prst="leftArrow">
            <a:avLst>
              <a:gd name="adj1" fmla="val 50000"/>
              <a:gd name="adj2" fmla="val 37500"/>
            </a:avLst>
          </a:prstGeom>
          <a:solidFill>
            <a:srgbClr val="FF0066"/>
          </a:solidFill>
          <a:ln w="9525">
            <a:solidFill>
              <a:srgbClr val="6A1F5F"/>
            </a:solidFill>
            <a:miter lim="800000"/>
            <a:headEnd/>
            <a:tailEnd/>
          </a:ln>
          <a:effectLst>
            <a:outerShdw blurRad="63500" dist="38099" dir="2700000" algn="ctr" rotWithShape="0">
              <a:srgbClr val="FFFFFF">
                <a:alpha val="74998"/>
              </a:srgbClr>
            </a:outerShdw>
          </a:effectLst>
        </p:spPr>
        <p:txBody>
          <a:bodyPr wrap="none" lIns="270000" anchor="ctr"/>
          <a:lstStyle>
            <a:lvl1pPr eaLnBrk="0" hangingPunct="0">
              <a:spcBef>
                <a:spcPct val="20000"/>
              </a:spcBef>
              <a:buChar char="•"/>
              <a:defRPr sz="3200">
                <a:solidFill>
                  <a:schemeClr val="bg1"/>
                </a:solidFill>
                <a:latin typeface="Arial Rounded MT Bold" charset="0"/>
                <a:ea typeface="黑体" charset="0"/>
              </a:defRPr>
            </a:lvl1pPr>
            <a:lvl2pPr marL="742950" indent="-285750" eaLnBrk="0" hangingPunct="0">
              <a:spcBef>
                <a:spcPct val="20000"/>
              </a:spcBef>
              <a:buChar char="–"/>
              <a:defRPr sz="2800">
                <a:solidFill>
                  <a:schemeClr val="bg1"/>
                </a:solidFill>
                <a:latin typeface="Arial Rounded MT Bold" charset="0"/>
                <a:ea typeface="黑体" charset="0"/>
              </a:defRPr>
            </a:lvl2pPr>
            <a:lvl3pPr marL="1143000" indent="-228600" eaLnBrk="0" hangingPunct="0">
              <a:spcBef>
                <a:spcPct val="20000"/>
              </a:spcBef>
              <a:buChar char="•"/>
              <a:defRPr sz="2400">
                <a:solidFill>
                  <a:schemeClr val="bg1"/>
                </a:solidFill>
                <a:latin typeface="Arial Rounded MT Bold" charset="0"/>
                <a:ea typeface="黑体" charset="0"/>
              </a:defRPr>
            </a:lvl3pPr>
            <a:lvl4pPr marL="1600200" indent="-228600" eaLnBrk="0" hangingPunct="0">
              <a:spcBef>
                <a:spcPct val="20000"/>
              </a:spcBef>
              <a:buChar char="–"/>
              <a:defRPr sz="2000">
                <a:solidFill>
                  <a:schemeClr val="bg1"/>
                </a:solidFill>
                <a:latin typeface="Arial Rounded MT Bold" charset="0"/>
                <a:ea typeface="黑体" charset="0"/>
              </a:defRPr>
            </a:lvl4pPr>
            <a:lvl5pPr marL="2057400" indent="-228600" eaLnBrk="0" hangingPunct="0">
              <a:spcBef>
                <a:spcPct val="20000"/>
              </a:spcBef>
              <a:buChar char="»"/>
              <a:defRPr sz="2000">
                <a:solidFill>
                  <a:schemeClr val="bg1"/>
                </a:solidFill>
                <a:latin typeface="Arial Rounded MT Bold" charset="0"/>
                <a:ea typeface="黑体" charset="0"/>
              </a:defRPr>
            </a:lvl5pPr>
            <a:lvl6pPr marL="2514600" indent="-228600" eaLnBrk="0" fontAlgn="base" hangingPunct="0">
              <a:spcBef>
                <a:spcPct val="20000"/>
              </a:spcBef>
              <a:spcAft>
                <a:spcPct val="0"/>
              </a:spcAft>
              <a:buChar char="»"/>
              <a:defRPr sz="2000">
                <a:solidFill>
                  <a:schemeClr val="bg1"/>
                </a:solidFill>
                <a:latin typeface="Arial Rounded MT Bold" charset="0"/>
                <a:ea typeface="黑体" charset="0"/>
              </a:defRPr>
            </a:lvl6pPr>
            <a:lvl7pPr marL="2971800" indent="-228600" eaLnBrk="0" fontAlgn="base" hangingPunct="0">
              <a:spcBef>
                <a:spcPct val="20000"/>
              </a:spcBef>
              <a:spcAft>
                <a:spcPct val="0"/>
              </a:spcAft>
              <a:buChar char="»"/>
              <a:defRPr sz="2000">
                <a:solidFill>
                  <a:schemeClr val="bg1"/>
                </a:solidFill>
                <a:latin typeface="Arial Rounded MT Bold" charset="0"/>
                <a:ea typeface="黑体" charset="0"/>
              </a:defRPr>
            </a:lvl7pPr>
            <a:lvl8pPr marL="3429000" indent="-228600" eaLnBrk="0" fontAlgn="base" hangingPunct="0">
              <a:spcBef>
                <a:spcPct val="20000"/>
              </a:spcBef>
              <a:spcAft>
                <a:spcPct val="0"/>
              </a:spcAft>
              <a:buChar char="»"/>
              <a:defRPr sz="2000">
                <a:solidFill>
                  <a:schemeClr val="bg1"/>
                </a:solidFill>
                <a:latin typeface="Arial Rounded MT Bold" charset="0"/>
                <a:ea typeface="黑体" charset="0"/>
              </a:defRPr>
            </a:lvl8pPr>
            <a:lvl9pPr marL="3886200" indent="-228600" eaLnBrk="0" fontAlgn="base" hangingPunct="0">
              <a:spcBef>
                <a:spcPct val="20000"/>
              </a:spcBef>
              <a:spcAft>
                <a:spcPct val="0"/>
              </a:spcAft>
              <a:buChar char="»"/>
              <a:defRPr sz="2000">
                <a:solidFill>
                  <a:schemeClr val="bg1"/>
                </a:solidFill>
                <a:latin typeface="Arial Rounded MT Bold" charset="0"/>
                <a:ea typeface="黑体" charset="0"/>
              </a:defRPr>
            </a:lvl9pPr>
          </a:lstStyle>
          <a:p>
            <a:pPr eaLnBrk="1" hangingPunct="1">
              <a:spcBef>
                <a:spcPct val="0"/>
              </a:spcBef>
              <a:buFontTx/>
              <a:buNone/>
            </a:pPr>
            <a:endParaRPr lang="zh-CN" altLang="en-US" sz="1800">
              <a:solidFill>
                <a:schemeClr val="tx1"/>
              </a:solidFill>
              <a:latin typeface="Arial" charset="0"/>
              <a:ea typeface="宋体" charset="0"/>
            </a:endParaRPr>
          </a:p>
        </p:txBody>
      </p:sp>
      <p:sp>
        <p:nvSpPr>
          <p:cNvPr id="38" name="AutoShape 26"/>
          <p:cNvSpPr>
            <a:spLocks noChangeArrowheads="1"/>
          </p:cNvSpPr>
          <p:nvPr/>
        </p:nvSpPr>
        <p:spPr bwMode="auto">
          <a:xfrm>
            <a:off x="5842093" y="4028348"/>
            <a:ext cx="762000" cy="457200"/>
          </a:xfrm>
          <a:prstGeom prst="leftArrow">
            <a:avLst>
              <a:gd name="adj1" fmla="val 50000"/>
              <a:gd name="adj2" fmla="val 41667"/>
            </a:avLst>
          </a:prstGeom>
          <a:solidFill>
            <a:srgbClr val="FF0066"/>
          </a:solidFill>
          <a:ln w="9525">
            <a:solidFill>
              <a:srgbClr val="6A1F5F"/>
            </a:solidFill>
            <a:miter lim="800000"/>
            <a:headEnd/>
            <a:tailEnd/>
          </a:ln>
          <a:effectLst>
            <a:outerShdw blurRad="63500" dist="38099" dir="2700000" algn="ctr" rotWithShape="0">
              <a:srgbClr val="FFFFFF">
                <a:alpha val="74998"/>
              </a:srgbClr>
            </a:outerShdw>
          </a:effectLst>
        </p:spPr>
        <p:txBody>
          <a:bodyPr wrap="none" lIns="270000" anchor="ctr"/>
          <a:lstStyle>
            <a:lvl1pPr eaLnBrk="0" hangingPunct="0">
              <a:spcBef>
                <a:spcPct val="20000"/>
              </a:spcBef>
              <a:buChar char="•"/>
              <a:defRPr sz="3200">
                <a:solidFill>
                  <a:schemeClr val="bg1"/>
                </a:solidFill>
                <a:latin typeface="Arial Rounded MT Bold" charset="0"/>
                <a:ea typeface="黑体" charset="0"/>
              </a:defRPr>
            </a:lvl1pPr>
            <a:lvl2pPr marL="742950" indent="-285750" eaLnBrk="0" hangingPunct="0">
              <a:spcBef>
                <a:spcPct val="20000"/>
              </a:spcBef>
              <a:buChar char="–"/>
              <a:defRPr sz="2800">
                <a:solidFill>
                  <a:schemeClr val="bg1"/>
                </a:solidFill>
                <a:latin typeface="Arial Rounded MT Bold" charset="0"/>
                <a:ea typeface="黑体" charset="0"/>
              </a:defRPr>
            </a:lvl2pPr>
            <a:lvl3pPr marL="1143000" indent="-228600" eaLnBrk="0" hangingPunct="0">
              <a:spcBef>
                <a:spcPct val="20000"/>
              </a:spcBef>
              <a:buChar char="•"/>
              <a:defRPr sz="2400">
                <a:solidFill>
                  <a:schemeClr val="bg1"/>
                </a:solidFill>
                <a:latin typeface="Arial Rounded MT Bold" charset="0"/>
                <a:ea typeface="黑体" charset="0"/>
              </a:defRPr>
            </a:lvl3pPr>
            <a:lvl4pPr marL="1600200" indent="-228600" eaLnBrk="0" hangingPunct="0">
              <a:spcBef>
                <a:spcPct val="20000"/>
              </a:spcBef>
              <a:buChar char="–"/>
              <a:defRPr sz="2000">
                <a:solidFill>
                  <a:schemeClr val="bg1"/>
                </a:solidFill>
                <a:latin typeface="Arial Rounded MT Bold" charset="0"/>
                <a:ea typeface="黑体" charset="0"/>
              </a:defRPr>
            </a:lvl4pPr>
            <a:lvl5pPr marL="2057400" indent="-228600" eaLnBrk="0" hangingPunct="0">
              <a:spcBef>
                <a:spcPct val="20000"/>
              </a:spcBef>
              <a:buChar char="»"/>
              <a:defRPr sz="2000">
                <a:solidFill>
                  <a:schemeClr val="bg1"/>
                </a:solidFill>
                <a:latin typeface="Arial Rounded MT Bold" charset="0"/>
                <a:ea typeface="黑体" charset="0"/>
              </a:defRPr>
            </a:lvl5pPr>
            <a:lvl6pPr marL="2514600" indent="-228600" eaLnBrk="0" fontAlgn="base" hangingPunct="0">
              <a:spcBef>
                <a:spcPct val="20000"/>
              </a:spcBef>
              <a:spcAft>
                <a:spcPct val="0"/>
              </a:spcAft>
              <a:buChar char="»"/>
              <a:defRPr sz="2000">
                <a:solidFill>
                  <a:schemeClr val="bg1"/>
                </a:solidFill>
                <a:latin typeface="Arial Rounded MT Bold" charset="0"/>
                <a:ea typeface="黑体" charset="0"/>
              </a:defRPr>
            </a:lvl6pPr>
            <a:lvl7pPr marL="2971800" indent="-228600" eaLnBrk="0" fontAlgn="base" hangingPunct="0">
              <a:spcBef>
                <a:spcPct val="20000"/>
              </a:spcBef>
              <a:spcAft>
                <a:spcPct val="0"/>
              </a:spcAft>
              <a:buChar char="»"/>
              <a:defRPr sz="2000">
                <a:solidFill>
                  <a:schemeClr val="bg1"/>
                </a:solidFill>
                <a:latin typeface="Arial Rounded MT Bold" charset="0"/>
                <a:ea typeface="黑体" charset="0"/>
              </a:defRPr>
            </a:lvl7pPr>
            <a:lvl8pPr marL="3429000" indent="-228600" eaLnBrk="0" fontAlgn="base" hangingPunct="0">
              <a:spcBef>
                <a:spcPct val="20000"/>
              </a:spcBef>
              <a:spcAft>
                <a:spcPct val="0"/>
              </a:spcAft>
              <a:buChar char="»"/>
              <a:defRPr sz="2000">
                <a:solidFill>
                  <a:schemeClr val="bg1"/>
                </a:solidFill>
                <a:latin typeface="Arial Rounded MT Bold" charset="0"/>
                <a:ea typeface="黑体" charset="0"/>
              </a:defRPr>
            </a:lvl8pPr>
            <a:lvl9pPr marL="3886200" indent="-228600" eaLnBrk="0" fontAlgn="base" hangingPunct="0">
              <a:spcBef>
                <a:spcPct val="20000"/>
              </a:spcBef>
              <a:spcAft>
                <a:spcPct val="0"/>
              </a:spcAft>
              <a:buChar char="»"/>
              <a:defRPr sz="2000">
                <a:solidFill>
                  <a:schemeClr val="bg1"/>
                </a:solidFill>
                <a:latin typeface="Arial Rounded MT Bold" charset="0"/>
                <a:ea typeface="黑体" charset="0"/>
              </a:defRPr>
            </a:lvl9pPr>
          </a:lstStyle>
          <a:p>
            <a:pPr eaLnBrk="1" hangingPunct="1">
              <a:spcBef>
                <a:spcPct val="0"/>
              </a:spcBef>
              <a:buFontTx/>
              <a:buNone/>
            </a:pPr>
            <a:endParaRPr lang="zh-CN" altLang="en-US" sz="1800">
              <a:solidFill>
                <a:schemeClr val="tx1"/>
              </a:solidFill>
              <a:latin typeface="Arial" charset="0"/>
              <a:ea typeface="宋体" charset="0"/>
            </a:endParaRPr>
          </a:p>
        </p:txBody>
      </p:sp>
      <p:sp>
        <p:nvSpPr>
          <p:cNvPr id="39" name="Text Box 27"/>
          <p:cNvSpPr txBox="1">
            <a:spLocks noChangeArrowheads="1"/>
          </p:cNvSpPr>
          <p:nvPr/>
        </p:nvSpPr>
        <p:spPr bwMode="auto">
          <a:xfrm>
            <a:off x="3403693" y="5018948"/>
            <a:ext cx="5715000" cy="579437"/>
          </a:xfrm>
          <a:prstGeom prst="rect">
            <a:avLst/>
          </a:prstGeom>
          <a:noFill/>
          <a:ln w="44450">
            <a:solidFill>
              <a:srgbClr val="6A1F5F"/>
            </a:solidFill>
            <a:miter lim="800000"/>
            <a:headEnd/>
            <a:tailEnd/>
          </a:ln>
          <a:extLst>
            <a:ext uri="{909E8E84-426E-40DD-AFC4-6F175D3DCCD1}">
              <a14:hiddenFill xmlns:a14="http://schemas.microsoft.com/office/drawing/2010/main">
                <a:solidFill>
                  <a:srgbClr val="FFFFFF"/>
                </a:solidFill>
              </a14:hiddenFill>
            </a:ext>
          </a:extLst>
        </p:spPr>
        <p:txBody>
          <a:bodyPr lIns="270000">
            <a:spAutoFit/>
          </a:bodyPr>
          <a:lstStyle>
            <a:lvl1pPr eaLnBrk="0" hangingPunct="0">
              <a:spcBef>
                <a:spcPct val="20000"/>
              </a:spcBef>
              <a:buChar char="•"/>
              <a:defRPr sz="3200">
                <a:solidFill>
                  <a:schemeClr val="bg1"/>
                </a:solidFill>
                <a:latin typeface="Arial Rounded MT Bold" charset="0"/>
                <a:ea typeface="黑体" charset="0"/>
              </a:defRPr>
            </a:lvl1pPr>
            <a:lvl2pPr marL="742950" indent="-285750" eaLnBrk="0" hangingPunct="0">
              <a:spcBef>
                <a:spcPct val="20000"/>
              </a:spcBef>
              <a:buChar char="–"/>
              <a:defRPr sz="2800">
                <a:solidFill>
                  <a:schemeClr val="bg1"/>
                </a:solidFill>
                <a:latin typeface="Arial Rounded MT Bold" charset="0"/>
                <a:ea typeface="黑体" charset="0"/>
              </a:defRPr>
            </a:lvl2pPr>
            <a:lvl3pPr marL="1143000" indent="-228600" eaLnBrk="0" hangingPunct="0">
              <a:spcBef>
                <a:spcPct val="20000"/>
              </a:spcBef>
              <a:buChar char="•"/>
              <a:defRPr sz="2400">
                <a:solidFill>
                  <a:schemeClr val="bg1"/>
                </a:solidFill>
                <a:latin typeface="Arial Rounded MT Bold" charset="0"/>
                <a:ea typeface="黑体" charset="0"/>
              </a:defRPr>
            </a:lvl3pPr>
            <a:lvl4pPr marL="1600200" indent="-228600" eaLnBrk="0" hangingPunct="0">
              <a:spcBef>
                <a:spcPct val="20000"/>
              </a:spcBef>
              <a:buChar char="–"/>
              <a:defRPr sz="2000">
                <a:solidFill>
                  <a:schemeClr val="bg1"/>
                </a:solidFill>
                <a:latin typeface="Arial Rounded MT Bold" charset="0"/>
                <a:ea typeface="黑体" charset="0"/>
              </a:defRPr>
            </a:lvl4pPr>
            <a:lvl5pPr marL="2057400" indent="-228600" eaLnBrk="0" hangingPunct="0">
              <a:spcBef>
                <a:spcPct val="20000"/>
              </a:spcBef>
              <a:buChar char="»"/>
              <a:defRPr sz="2000">
                <a:solidFill>
                  <a:schemeClr val="bg1"/>
                </a:solidFill>
                <a:latin typeface="Arial Rounded MT Bold" charset="0"/>
                <a:ea typeface="黑体" charset="0"/>
              </a:defRPr>
            </a:lvl5pPr>
            <a:lvl6pPr marL="2514600" indent="-228600" eaLnBrk="0" fontAlgn="base" hangingPunct="0">
              <a:spcBef>
                <a:spcPct val="20000"/>
              </a:spcBef>
              <a:spcAft>
                <a:spcPct val="0"/>
              </a:spcAft>
              <a:buChar char="»"/>
              <a:defRPr sz="2000">
                <a:solidFill>
                  <a:schemeClr val="bg1"/>
                </a:solidFill>
                <a:latin typeface="Arial Rounded MT Bold" charset="0"/>
                <a:ea typeface="黑体" charset="0"/>
              </a:defRPr>
            </a:lvl6pPr>
            <a:lvl7pPr marL="2971800" indent="-228600" eaLnBrk="0" fontAlgn="base" hangingPunct="0">
              <a:spcBef>
                <a:spcPct val="20000"/>
              </a:spcBef>
              <a:spcAft>
                <a:spcPct val="0"/>
              </a:spcAft>
              <a:buChar char="»"/>
              <a:defRPr sz="2000">
                <a:solidFill>
                  <a:schemeClr val="bg1"/>
                </a:solidFill>
                <a:latin typeface="Arial Rounded MT Bold" charset="0"/>
                <a:ea typeface="黑体" charset="0"/>
              </a:defRPr>
            </a:lvl7pPr>
            <a:lvl8pPr marL="3429000" indent="-228600" eaLnBrk="0" fontAlgn="base" hangingPunct="0">
              <a:spcBef>
                <a:spcPct val="20000"/>
              </a:spcBef>
              <a:spcAft>
                <a:spcPct val="0"/>
              </a:spcAft>
              <a:buChar char="»"/>
              <a:defRPr sz="2000">
                <a:solidFill>
                  <a:schemeClr val="bg1"/>
                </a:solidFill>
                <a:latin typeface="Arial Rounded MT Bold" charset="0"/>
                <a:ea typeface="黑体" charset="0"/>
              </a:defRPr>
            </a:lvl8pPr>
            <a:lvl9pPr marL="3886200" indent="-228600" eaLnBrk="0" fontAlgn="base" hangingPunct="0">
              <a:spcBef>
                <a:spcPct val="20000"/>
              </a:spcBef>
              <a:spcAft>
                <a:spcPct val="0"/>
              </a:spcAft>
              <a:buChar char="»"/>
              <a:defRPr sz="2000">
                <a:solidFill>
                  <a:schemeClr val="bg1"/>
                </a:solidFill>
                <a:latin typeface="Arial Rounded MT Bold" charset="0"/>
                <a:ea typeface="黑体" charset="0"/>
              </a:defRPr>
            </a:lvl9pPr>
          </a:lstStyle>
          <a:p>
            <a:pPr eaLnBrk="1" hangingPunct="1">
              <a:spcBef>
                <a:spcPct val="50000"/>
              </a:spcBef>
              <a:buFontTx/>
              <a:buNone/>
            </a:pPr>
            <a:r>
              <a:rPr lang="zh-CN" altLang="zh-CN" b="1">
                <a:solidFill>
                  <a:schemeClr val="tx1"/>
                </a:solidFill>
                <a:latin typeface="方正行楷简体" charset="0"/>
              </a:rPr>
              <a:t>劳动二重性决定</a:t>
            </a:r>
            <a:r>
              <a:rPr lang="zh-CN" altLang="zh-CN" b="1">
                <a:solidFill>
                  <a:schemeClr val="tx1"/>
                </a:solidFill>
                <a:latin typeface="Times New Roman" charset="0"/>
              </a:rPr>
              <a:t>商品二因素</a:t>
            </a:r>
            <a:endParaRPr lang="zh-CN" altLang="zh-CN" sz="1800">
              <a:solidFill>
                <a:schemeClr val="tx1"/>
              </a:solidFill>
              <a:latin typeface="Arial" charset="0"/>
              <a:ea typeface="宋体" charset="0"/>
            </a:endParaRPr>
          </a:p>
        </p:txBody>
      </p:sp>
      <p:sp>
        <p:nvSpPr>
          <p:cNvPr id="40" name="矩形 39"/>
          <p:cNvSpPr>
            <a:spLocks noChangeArrowheads="1"/>
          </p:cNvSpPr>
          <p:nvPr/>
        </p:nvSpPr>
        <p:spPr bwMode="auto">
          <a:xfrm>
            <a:off x="-2173" y="1512255"/>
            <a:ext cx="12194173" cy="100551"/>
          </a:xfrm>
          <a:prstGeom prst="rect">
            <a:avLst/>
          </a:prstGeom>
          <a:solidFill>
            <a:srgbClr val="6A1F5F">
              <a:alpha val="72000"/>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sp>
        <p:nvSpPr>
          <p:cNvPr id="41" name="矩形 40"/>
          <p:cNvSpPr/>
          <p:nvPr/>
        </p:nvSpPr>
        <p:spPr>
          <a:xfrm>
            <a:off x="4188788" y="735775"/>
            <a:ext cx="3812261" cy="707886"/>
          </a:xfrm>
          <a:prstGeom prst="rect">
            <a:avLst/>
          </a:prstGeom>
          <a:noFill/>
        </p:spPr>
        <p:txBody>
          <a:bodyPr wrap="none" lIns="91440" tIns="45720" rIns="91440" bIns="45720">
            <a:spAutoFit/>
          </a:bodyPr>
          <a:lstStyle/>
          <a:p>
            <a:pPr algn="ctr"/>
            <a:r>
              <a:rPr lang="en-US" altLang="zh-CN" sz="4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1.</a:t>
            </a:r>
            <a:r>
              <a:rPr lang="zh-CN" altLang="en-US" sz="4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劳动创造价值</a:t>
            </a:r>
          </a:p>
        </p:txBody>
      </p:sp>
      <p:sp>
        <p:nvSpPr>
          <p:cNvPr id="42" name="五边形 41"/>
          <p:cNvSpPr/>
          <p:nvPr/>
        </p:nvSpPr>
        <p:spPr>
          <a:xfrm>
            <a:off x="-1" y="0"/>
            <a:ext cx="4751295"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a:latin typeface="Kaiti SC" charset="-122"/>
                <a:ea typeface="Kaiti SC" charset="-122"/>
                <a:cs typeface="Kaiti SC" charset="-122"/>
              </a:rPr>
              <a:t>商品经济的形成与发展</a:t>
            </a:r>
          </a:p>
        </p:txBody>
      </p:sp>
    </p:spTree>
    <p:extLst>
      <p:ext uri="{BB962C8B-B14F-4D97-AF65-F5344CB8AC3E}">
        <p14:creationId xmlns:p14="http://schemas.microsoft.com/office/powerpoint/2010/main" val="8379681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ox(out)">
                                      <p:cBhvr>
                                        <p:cTn id="7" dur="500"/>
                                        <p:tgtEl>
                                          <p:spTgt spid="32"/>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right)">
                                      <p:cBhvr>
                                        <p:cTn id="11" dur="500"/>
                                        <p:tgtEl>
                                          <p:spTgt spid="33"/>
                                        </p:tgtEl>
                                      </p:cBhvr>
                                    </p:animEffect>
                                  </p:childTnLst>
                                </p:cTn>
                              </p:par>
                            </p:childTnLst>
                          </p:cTn>
                        </p:par>
                        <p:par>
                          <p:cTn id="12" fill="hold">
                            <p:stCondLst>
                              <p:cond delay="1000"/>
                            </p:stCondLst>
                            <p:childTnLst>
                              <p:par>
                                <p:cTn id="13" presetID="16" presetClass="entr" presetSubtype="42"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barn(outHorizontal)">
                                      <p:cBhvr>
                                        <p:cTn id="15" dur="500"/>
                                        <p:tgtEl>
                                          <p:spTgt spid="31"/>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right)">
                                      <p:cBhvr>
                                        <p:cTn id="19" dur="500"/>
                                        <p:tgtEl>
                                          <p:spTgt spid="34"/>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right)">
                                      <p:cBhvr>
                                        <p:cTn id="23" dur="500"/>
                                        <p:tgtEl>
                                          <p:spTgt spid="30"/>
                                        </p:tgtEl>
                                      </p:cBhvr>
                                    </p:animEffect>
                                  </p:childTnLst>
                                </p:cTn>
                              </p:par>
                            </p:childTnLst>
                          </p:cTn>
                        </p:par>
                        <p:par>
                          <p:cTn id="24" fill="hold">
                            <p:stCondLst>
                              <p:cond delay="2500"/>
                            </p:stCondLst>
                            <p:childTnLst>
                              <p:par>
                                <p:cTn id="25" presetID="4" presetClass="entr" presetSubtype="32"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box(out)">
                                      <p:cBhvr>
                                        <p:cTn id="27" dur="500"/>
                                        <p:tgtEl>
                                          <p:spTgt spid="36"/>
                                        </p:tgtEl>
                                      </p:cBhvr>
                                    </p:animEffect>
                                  </p:childTnLst>
                                </p:cTn>
                              </p:par>
                            </p:childTnLst>
                          </p:cTn>
                        </p:par>
                        <p:par>
                          <p:cTn id="28" fill="hold">
                            <p:stCondLst>
                              <p:cond delay="3000"/>
                            </p:stCondLst>
                            <p:childTnLst>
                              <p:par>
                                <p:cTn id="29" presetID="4" presetClass="entr" presetSubtype="32"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ox(out)">
                                      <p:cBhvr>
                                        <p:cTn id="31" dur="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wipe(right)">
                                      <p:cBhvr>
                                        <p:cTn id="36" dur="500"/>
                                        <p:tgtEl>
                                          <p:spTgt spid="37"/>
                                        </p:tgtEl>
                                      </p:cBhvr>
                                    </p:animEffect>
                                  </p:childTnLst>
                                </p:cTn>
                              </p:par>
                            </p:childTnLst>
                          </p:cTn>
                        </p:par>
                        <p:par>
                          <p:cTn id="37" fill="hold">
                            <p:stCondLst>
                              <p:cond delay="500"/>
                            </p:stCondLst>
                            <p:childTnLst>
                              <p:par>
                                <p:cTn id="38" presetID="4" presetClass="entr" presetSubtype="32"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box(out)">
                                      <p:cBhvr>
                                        <p:cTn id="40" dur="5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right)">
                                      <p:cBhvr>
                                        <p:cTn id="45" dur="500"/>
                                        <p:tgtEl>
                                          <p:spTgt spid="38"/>
                                        </p:tgtEl>
                                      </p:cBhvr>
                                    </p:animEffect>
                                  </p:childTnLst>
                                </p:cTn>
                              </p:par>
                            </p:childTnLst>
                          </p:cTn>
                        </p:par>
                        <p:par>
                          <p:cTn id="46" fill="hold">
                            <p:stCondLst>
                              <p:cond delay="500"/>
                            </p:stCondLst>
                            <p:childTnLst>
                              <p:par>
                                <p:cTn id="47" presetID="4" presetClass="entr" presetSubtype="32"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ox(out)">
                                      <p:cBhvr>
                                        <p:cTn id="49" dur="5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wipe(right)">
                                      <p:cBhvr>
                                        <p:cTn id="54" dur="500"/>
                                        <p:tgtEl>
                                          <p:spTgt spid="27"/>
                                        </p:tgtEl>
                                      </p:cBhvr>
                                    </p:animEffect>
                                  </p:childTnLst>
                                </p:cTn>
                              </p:par>
                            </p:childTnLst>
                          </p:cTn>
                        </p:par>
                        <p:par>
                          <p:cTn id="55" fill="hold">
                            <p:stCondLst>
                              <p:cond delay="500"/>
                            </p:stCondLst>
                            <p:childTnLst>
                              <p:par>
                                <p:cTn id="56" presetID="22" presetClass="entr" presetSubtype="2"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right)">
                                      <p:cBhvr>
                                        <p:cTn id="58" dur="500"/>
                                        <p:tgtEl>
                                          <p:spTgt spid="23"/>
                                        </p:tgtEl>
                                      </p:cBhvr>
                                    </p:animEffect>
                                  </p:childTnLst>
                                </p:cTn>
                              </p:par>
                            </p:childTnLst>
                          </p:cTn>
                        </p:par>
                        <p:par>
                          <p:cTn id="59" fill="hold">
                            <p:stCondLst>
                              <p:cond delay="1000"/>
                            </p:stCondLst>
                            <p:childTnLst>
                              <p:par>
                                <p:cTn id="60" presetID="16" presetClass="entr" presetSubtype="26" fill="hold" grpId="0" nodeType="after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barn(inHorizontal)">
                                      <p:cBhvr>
                                        <p:cTn id="62" dur="500"/>
                                        <p:tgtEl>
                                          <p:spTgt spid="24"/>
                                        </p:tgtEl>
                                      </p:cBhvr>
                                    </p:animEffect>
                                  </p:childTnLst>
                                </p:cTn>
                              </p:par>
                            </p:childTnLst>
                          </p:cTn>
                        </p:par>
                        <p:par>
                          <p:cTn id="63" fill="hold">
                            <p:stCondLst>
                              <p:cond delay="1500"/>
                            </p:stCondLst>
                            <p:childTnLst>
                              <p:par>
                                <p:cTn id="64" presetID="22" presetClass="entr" presetSubtype="2" fill="hold" grpId="0"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right)">
                                      <p:cBhvr>
                                        <p:cTn id="66" dur="500"/>
                                        <p:tgtEl>
                                          <p:spTgt spid="26"/>
                                        </p:tgtEl>
                                      </p:cBhvr>
                                    </p:animEffect>
                                  </p:childTnLst>
                                </p:cTn>
                              </p:par>
                            </p:childTnLst>
                          </p:cTn>
                        </p:par>
                        <p:par>
                          <p:cTn id="67" fill="hold">
                            <p:stCondLst>
                              <p:cond delay="2000"/>
                            </p:stCondLst>
                            <p:childTnLst>
                              <p:par>
                                <p:cTn id="68" presetID="4" presetClass="entr" presetSubtype="32" fill="hold" grpId="0" nodeType="after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box(out)">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23" presetClass="entr" presetSubtype="272" fill="hold" grpId="0" nodeType="clickEffect">
                                  <p:stCondLst>
                                    <p:cond delay="0"/>
                                  </p:stCondLst>
                                  <p:childTnLst>
                                    <p:set>
                                      <p:cBhvr>
                                        <p:cTn id="74" dur="1" fill="hold">
                                          <p:stCondLst>
                                            <p:cond delay="0"/>
                                          </p:stCondLst>
                                        </p:cTn>
                                        <p:tgtEl>
                                          <p:spTgt spid="39"/>
                                        </p:tgtEl>
                                        <p:attrNameLst>
                                          <p:attrName>style.visibility</p:attrName>
                                        </p:attrNameLst>
                                      </p:cBhvr>
                                      <p:to>
                                        <p:strVal val="visible"/>
                                      </p:to>
                                    </p:set>
                                    <p:anim calcmode="lin" valueType="num">
                                      <p:cBhvr>
                                        <p:cTn id="75" dur="500" fill="hold"/>
                                        <p:tgtEl>
                                          <p:spTgt spid="39"/>
                                        </p:tgtEl>
                                        <p:attrNameLst>
                                          <p:attrName>ppt_w</p:attrName>
                                        </p:attrNameLst>
                                      </p:cBhvr>
                                      <p:tavLst>
                                        <p:tav tm="0">
                                          <p:val>
                                            <p:strVal val="2/3*#ppt_w"/>
                                          </p:val>
                                        </p:tav>
                                        <p:tav tm="100000">
                                          <p:val>
                                            <p:strVal val="#ppt_w"/>
                                          </p:val>
                                        </p:tav>
                                      </p:tavLst>
                                    </p:anim>
                                    <p:anim calcmode="lin" valueType="num">
                                      <p:cBhvr>
                                        <p:cTn id="76" dur="500" fill="hold"/>
                                        <p:tgtEl>
                                          <p:spTgt spid="39"/>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11586" y="5378154"/>
            <a:ext cx="8190803" cy="738664"/>
          </a:xfrm>
          <a:prstGeom prst="rect">
            <a:avLst/>
          </a:prstGeom>
          <a:noFill/>
        </p:spPr>
        <p:txBody>
          <a:bodyPr wrap="square" rtlCol="0" anchor="t">
            <a:spAutoFit/>
          </a:bodyPr>
          <a:lstStyle/>
          <a:p>
            <a:endParaRPr lang="zh-CN" altLang="en-US" dirty="0"/>
          </a:p>
          <a:p>
            <a:r>
              <a:rPr lang="zh-CN" altLang="en-US" sz="2400" b="1" dirty="0">
                <a:solidFill>
                  <a:srgbClr val="6A1F5F"/>
                </a:solidFill>
                <a:latin typeface="Heiti SC Light" charset="-122"/>
                <a:ea typeface="Heiti SC Light" charset="-122"/>
                <a:cs typeface="Heiti SC Light" charset="-122"/>
              </a:rPr>
              <a:t>最后，政党恶斗相互挚肘，决策效率低下，激化社会矛盾。</a:t>
            </a:r>
          </a:p>
        </p:txBody>
      </p:sp>
      <p:sp>
        <p:nvSpPr>
          <p:cNvPr id="3" name="五边形 2"/>
          <p:cNvSpPr/>
          <p:nvPr/>
        </p:nvSpPr>
        <p:spPr>
          <a:xfrm>
            <a:off x="-1" y="0"/>
            <a:ext cx="6286502"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a:latin typeface="Kaiti SC" charset="-122"/>
                <a:ea typeface="Kaiti SC" charset="-122"/>
                <a:cs typeface="Kaiti SC" charset="-122"/>
              </a:rPr>
              <a:t>资本主义的政治制度及其本质</a:t>
            </a:r>
          </a:p>
        </p:txBody>
      </p:sp>
      <p:sp>
        <p:nvSpPr>
          <p:cNvPr id="13" name="文本框 12"/>
          <p:cNvSpPr txBox="1">
            <a:spLocks noChangeArrowheads="1"/>
          </p:cNvSpPr>
          <p:nvPr/>
        </p:nvSpPr>
        <p:spPr bwMode="auto">
          <a:xfrm>
            <a:off x="9847507" y="832446"/>
            <a:ext cx="185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a:p>
        </p:txBody>
      </p:sp>
      <p:sp>
        <p:nvSpPr>
          <p:cNvPr id="14" name="矩形 3"/>
          <p:cNvSpPr/>
          <p:nvPr/>
        </p:nvSpPr>
        <p:spPr>
          <a:xfrm>
            <a:off x="1168522" y="2091441"/>
            <a:ext cx="9611652" cy="972712"/>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1" fmla="*/ 433137 w 5688632"/>
              <a:gd name="connsiteY0-2" fmla="*/ 12032 h 2053062"/>
              <a:gd name="connsiteX1-3" fmla="*/ 5688632 w 5688632"/>
              <a:gd name="connsiteY1-4" fmla="*/ 0 h 2053062"/>
              <a:gd name="connsiteX2-5" fmla="*/ 5688632 w 5688632"/>
              <a:gd name="connsiteY2-6" fmla="*/ 2053062 h 2053062"/>
              <a:gd name="connsiteX3-7" fmla="*/ 0 w 5688632"/>
              <a:gd name="connsiteY3-8" fmla="*/ 2053062 h 2053062"/>
              <a:gd name="connsiteX4-9" fmla="*/ 433137 w 5688632"/>
              <a:gd name="connsiteY4-10" fmla="*/ 12032 h 20530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85000"/>
            </a:schemeClr>
          </a:solidFill>
          <a:ln w="25400" cap="flat" cmpd="sng" algn="ctr">
            <a:noFill/>
            <a:prstDash val="solid"/>
          </a:ln>
          <a:effectLst/>
        </p:spPr>
        <p:txBody>
          <a:bodyPr lIns="2380891" tIns="68781" rIns="105817" bIns="68781" anchor="ctr"/>
          <a:lstStyle/>
          <a:p>
            <a:pPr>
              <a:lnSpc>
                <a:spcPts val="2500"/>
              </a:lnSpc>
              <a:defRPr/>
            </a:pPr>
            <a:r>
              <a:rPr lang="zh-CN" altLang="en-US" sz="2000" dirty="0"/>
              <a:t>资本主义的民主是金钱操纵下的民主，实际是资产阶级精英统治下的民主</a:t>
            </a:r>
            <a:r>
              <a:rPr lang="zh-CN" altLang="en-US" sz="2400" dirty="0"/>
              <a:t>。</a:t>
            </a:r>
          </a:p>
        </p:txBody>
      </p:sp>
      <p:sp>
        <p:nvSpPr>
          <p:cNvPr id="15" name="直角三角形 2"/>
          <p:cNvSpPr/>
          <p:nvPr/>
        </p:nvSpPr>
        <p:spPr>
          <a:xfrm rot="17109238" flipH="1">
            <a:off x="1661491" y="1797424"/>
            <a:ext cx="936766" cy="2049239"/>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1" fmla="*/ 0 w 1625488"/>
              <a:gd name="connsiteY0-2" fmla="*/ 1842558 h 1842558"/>
              <a:gd name="connsiteX1-3" fmla="*/ 0 w 1625488"/>
              <a:gd name="connsiteY1-4" fmla="*/ 0 h 1842558"/>
              <a:gd name="connsiteX2-5" fmla="*/ 1625488 w 1625488"/>
              <a:gd name="connsiteY2-6" fmla="*/ 843012 h 1842558"/>
              <a:gd name="connsiteX3-7" fmla="*/ 0 w 1625488"/>
              <a:gd name="connsiteY3-8" fmla="*/ 1842558 h 1842558"/>
              <a:gd name="connsiteX0-9" fmla="*/ 0 w 1690209"/>
              <a:gd name="connsiteY0-10" fmla="*/ 1842558 h 1842558"/>
              <a:gd name="connsiteX1-11" fmla="*/ 0 w 1690209"/>
              <a:gd name="connsiteY1-12" fmla="*/ 0 h 1842558"/>
              <a:gd name="connsiteX2-13" fmla="*/ 1690209 w 1690209"/>
              <a:gd name="connsiteY2-14" fmla="*/ 149753 h 1842558"/>
              <a:gd name="connsiteX3-15" fmla="*/ 0 w 1690209"/>
              <a:gd name="connsiteY3-16" fmla="*/ 1842558 h 1842558"/>
            </a:gdLst>
            <a:ahLst/>
            <a:cxnLst>
              <a:cxn ang="0">
                <a:pos x="connsiteX0-1" y="connsiteY0-2"/>
              </a:cxn>
              <a:cxn ang="0">
                <a:pos x="connsiteX1-3" y="connsiteY1-4"/>
              </a:cxn>
              <a:cxn ang="0">
                <a:pos x="connsiteX2-5" y="connsiteY2-6"/>
              </a:cxn>
              <a:cxn ang="0">
                <a:pos x="connsiteX3-7" y="connsiteY3-8"/>
              </a:cxn>
            </a:cxnLst>
            <a:rect l="l" t="t" r="r" b="b"/>
            <a:pathLst>
              <a:path w="1690209" h="1842558">
                <a:moveTo>
                  <a:pt x="0" y="1842558"/>
                </a:moveTo>
                <a:lnTo>
                  <a:pt x="0" y="0"/>
                </a:lnTo>
                <a:lnTo>
                  <a:pt x="1690209" y="149753"/>
                </a:lnTo>
                <a:lnTo>
                  <a:pt x="0" y="1842558"/>
                </a:lnTo>
                <a:close/>
              </a:path>
            </a:pathLst>
          </a:custGeom>
          <a:solidFill>
            <a:schemeClr val="bg1">
              <a:lumMod val="75000"/>
            </a:schemeClr>
          </a:solidFill>
          <a:ln w="25400" cap="flat" cmpd="sng" algn="ctr">
            <a:noFill/>
            <a:prstDash val="solid"/>
          </a:ln>
          <a:effectLst/>
        </p:spPr>
        <p:txBody>
          <a:bodyPr lIns="134387" tIns="67195" rIns="134387" bIns="67195" anchor="ctr"/>
          <a:lstStyle/>
          <a:p>
            <a:pPr algn="ctr">
              <a:defRPr/>
            </a:pPr>
            <a:endParaRPr lang="zh-CN" altLang="en-US" sz="2000" kern="0">
              <a:solidFill>
                <a:sysClr val="window" lastClr="FFFFFF"/>
              </a:solidFill>
              <a:latin typeface="Calibri" panose="020F0502020204030204"/>
              <a:ea typeface="宋体" panose="02010600030101010101" pitchFamily="2" charset="-122"/>
              <a:cs typeface="宋体" charset="0"/>
            </a:endParaRPr>
          </a:p>
        </p:txBody>
      </p:sp>
      <p:sp>
        <p:nvSpPr>
          <p:cNvPr id="16" name="任意多边形 9"/>
          <p:cNvSpPr/>
          <p:nvPr/>
        </p:nvSpPr>
        <p:spPr>
          <a:xfrm rot="790904">
            <a:off x="956770" y="1750892"/>
            <a:ext cx="2346207" cy="608772"/>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rgbClr val="5A1B58">
              <a:alpha val="41000"/>
            </a:srgbClr>
          </a:solidFill>
          <a:ln w="25400" cap="flat" cmpd="sng" algn="ctr">
            <a:noFill/>
            <a:prstDash val="solid"/>
          </a:ln>
          <a:effectLst/>
        </p:spPr>
        <p:txBody>
          <a:bodyPr lIns="0" tIns="0" rIns="0" bIns="0" anchor="ctr"/>
          <a:lstStyle/>
          <a:p>
            <a:pPr algn="ctr">
              <a:defRPr/>
            </a:pPr>
            <a:r>
              <a:rPr lang="zh-CN" altLang="en-US" sz="3200" b="1" kern="0" dirty="0">
                <a:solidFill>
                  <a:schemeClr val="bg1"/>
                </a:solidFill>
                <a:latin typeface="Kaiti SC" charset="-122"/>
                <a:ea typeface="Kaiti SC" charset="-122"/>
                <a:cs typeface="Kaiti SC" charset="-122"/>
              </a:rPr>
              <a:t>其一</a:t>
            </a:r>
          </a:p>
        </p:txBody>
      </p:sp>
      <p:sp>
        <p:nvSpPr>
          <p:cNvPr id="17" name="矩形 3"/>
          <p:cNvSpPr/>
          <p:nvPr/>
        </p:nvSpPr>
        <p:spPr>
          <a:xfrm>
            <a:off x="918267" y="3219205"/>
            <a:ext cx="9861907" cy="1000101"/>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1" fmla="*/ 433137 w 5688632"/>
              <a:gd name="connsiteY0-2" fmla="*/ 12032 h 2053062"/>
              <a:gd name="connsiteX1-3" fmla="*/ 5688632 w 5688632"/>
              <a:gd name="connsiteY1-4" fmla="*/ 0 h 2053062"/>
              <a:gd name="connsiteX2-5" fmla="*/ 5688632 w 5688632"/>
              <a:gd name="connsiteY2-6" fmla="*/ 2053062 h 2053062"/>
              <a:gd name="connsiteX3-7" fmla="*/ 0 w 5688632"/>
              <a:gd name="connsiteY3-8" fmla="*/ 2053062 h 2053062"/>
              <a:gd name="connsiteX4-9" fmla="*/ 433137 w 5688632"/>
              <a:gd name="connsiteY4-10" fmla="*/ 12032 h 20530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85000"/>
            </a:schemeClr>
          </a:solidFill>
          <a:ln w="25400" cap="flat" cmpd="sng" algn="ctr">
            <a:noFill/>
            <a:prstDash val="solid"/>
          </a:ln>
          <a:effectLst/>
        </p:spPr>
        <p:txBody>
          <a:bodyPr lIns="2380891" tIns="68781" rIns="105817" bIns="68781" anchor="ctr"/>
          <a:lstStyle/>
          <a:p>
            <a:r>
              <a:rPr lang="zh-CN" altLang="en-US" sz="2000" dirty="0"/>
              <a:t>法律名义上的平等掩盖着事实上的不平等。资产阶级法律的实质是将存在于资本家和劳动者之间、富人和穷人之间的经济利益的不平等合法化。</a:t>
            </a:r>
          </a:p>
        </p:txBody>
      </p:sp>
      <p:sp>
        <p:nvSpPr>
          <p:cNvPr id="18" name="直角三角形 2"/>
          <p:cNvSpPr/>
          <p:nvPr/>
        </p:nvSpPr>
        <p:spPr>
          <a:xfrm rot="17358300" flipH="1">
            <a:off x="1382094" y="2882880"/>
            <a:ext cx="1202756" cy="2106966"/>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1" fmla="*/ 0 w 1625488"/>
              <a:gd name="connsiteY0-2" fmla="*/ 1842558 h 1842558"/>
              <a:gd name="connsiteX1-3" fmla="*/ 0 w 1625488"/>
              <a:gd name="connsiteY1-4" fmla="*/ 0 h 1842558"/>
              <a:gd name="connsiteX2-5" fmla="*/ 1625488 w 1625488"/>
              <a:gd name="connsiteY2-6" fmla="*/ 843012 h 1842558"/>
              <a:gd name="connsiteX3-7" fmla="*/ 0 w 1625488"/>
              <a:gd name="connsiteY3-8" fmla="*/ 1842558 h 1842558"/>
              <a:gd name="connsiteX0-9" fmla="*/ 0 w 1690209"/>
              <a:gd name="connsiteY0-10" fmla="*/ 1842558 h 1842558"/>
              <a:gd name="connsiteX1-11" fmla="*/ 0 w 1690209"/>
              <a:gd name="connsiteY1-12" fmla="*/ 0 h 1842558"/>
              <a:gd name="connsiteX2-13" fmla="*/ 1690209 w 1690209"/>
              <a:gd name="connsiteY2-14" fmla="*/ 149753 h 1842558"/>
              <a:gd name="connsiteX3-15" fmla="*/ 0 w 1690209"/>
              <a:gd name="connsiteY3-16" fmla="*/ 1842558 h 1842558"/>
            </a:gdLst>
            <a:ahLst/>
            <a:cxnLst>
              <a:cxn ang="0">
                <a:pos x="connsiteX0-1" y="connsiteY0-2"/>
              </a:cxn>
              <a:cxn ang="0">
                <a:pos x="connsiteX1-3" y="connsiteY1-4"/>
              </a:cxn>
              <a:cxn ang="0">
                <a:pos x="connsiteX2-5" y="connsiteY2-6"/>
              </a:cxn>
              <a:cxn ang="0">
                <a:pos x="connsiteX3-7" y="connsiteY3-8"/>
              </a:cxn>
            </a:cxnLst>
            <a:rect l="l" t="t" r="r" b="b"/>
            <a:pathLst>
              <a:path w="1690209" h="1842558">
                <a:moveTo>
                  <a:pt x="0" y="1842558"/>
                </a:moveTo>
                <a:lnTo>
                  <a:pt x="0" y="0"/>
                </a:lnTo>
                <a:lnTo>
                  <a:pt x="1690209" y="149753"/>
                </a:lnTo>
                <a:lnTo>
                  <a:pt x="0" y="1842558"/>
                </a:lnTo>
                <a:close/>
              </a:path>
            </a:pathLst>
          </a:custGeom>
          <a:solidFill>
            <a:schemeClr val="bg1">
              <a:lumMod val="75000"/>
            </a:schemeClr>
          </a:solidFill>
          <a:ln w="25400" cap="flat" cmpd="sng" algn="ctr">
            <a:noFill/>
            <a:prstDash val="solid"/>
          </a:ln>
          <a:effectLst/>
        </p:spPr>
        <p:txBody>
          <a:bodyPr lIns="134387" tIns="67195" rIns="134387" bIns="67195" anchor="ctr"/>
          <a:lstStyle/>
          <a:p>
            <a:pPr algn="ctr">
              <a:defRPr/>
            </a:pPr>
            <a:endParaRPr lang="zh-CN" altLang="en-US" sz="2000" kern="0">
              <a:solidFill>
                <a:sysClr val="window" lastClr="FFFFFF"/>
              </a:solidFill>
              <a:latin typeface="Calibri" panose="020F0502020204030204"/>
              <a:ea typeface="宋体" panose="02010600030101010101" pitchFamily="2" charset="-122"/>
              <a:cs typeface="宋体" charset="0"/>
            </a:endParaRPr>
          </a:p>
        </p:txBody>
      </p:sp>
      <p:sp>
        <p:nvSpPr>
          <p:cNvPr id="19" name="任意多边形 9"/>
          <p:cNvSpPr/>
          <p:nvPr/>
        </p:nvSpPr>
        <p:spPr>
          <a:xfrm rot="1028731">
            <a:off x="1003408" y="2589564"/>
            <a:ext cx="2416357" cy="791099"/>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rgbClr val="5A1B58">
              <a:alpha val="41000"/>
            </a:srgbClr>
          </a:solidFill>
          <a:ln w="25400" cap="flat" cmpd="sng" algn="ctr">
            <a:noFill/>
            <a:prstDash val="solid"/>
          </a:ln>
          <a:effectLst/>
        </p:spPr>
        <p:txBody>
          <a:bodyPr lIns="0" tIns="0" rIns="0" bIns="0" anchor="ctr"/>
          <a:lstStyle/>
          <a:p>
            <a:pPr algn="ctr">
              <a:defRPr/>
            </a:pPr>
            <a:r>
              <a:rPr lang="zh-CN" altLang="en-US" sz="3200" b="1" kern="0" dirty="0">
                <a:solidFill>
                  <a:schemeClr val="bg1"/>
                </a:solidFill>
                <a:latin typeface="Kaiti SC" charset="-122"/>
                <a:ea typeface="Kaiti SC" charset="-122"/>
                <a:cs typeface="Kaiti SC" charset="-122"/>
              </a:rPr>
              <a:t>其二</a:t>
            </a:r>
          </a:p>
        </p:txBody>
      </p:sp>
      <p:sp>
        <p:nvSpPr>
          <p:cNvPr id="20" name="矩形 19"/>
          <p:cNvSpPr/>
          <p:nvPr/>
        </p:nvSpPr>
        <p:spPr>
          <a:xfrm>
            <a:off x="1445551" y="848391"/>
            <a:ext cx="9334623" cy="707886"/>
          </a:xfrm>
          <a:prstGeom prst="rect">
            <a:avLst/>
          </a:prstGeom>
        </p:spPr>
        <p:txBody>
          <a:bodyPr wrap="square">
            <a:spAutoFit/>
          </a:bodyPr>
          <a:lstStyle/>
          <a:p>
            <a:r>
              <a:rPr lang="en-US" altLang="zh-CN" sz="2000" dirty="0">
                <a:latin typeface="Heiti SC Light" charset="-122"/>
                <a:ea typeface="Heiti SC Light" charset="-122"/>
                <a:cs typeface="Heiti SC Light" charset="-122"/>
              </a:rPr>
              <a:t> </a:t>
            </a:r>
            <a:r>
              <a:rPr lang="zh-CN" altLang="en-US" sz="2000" dirty="0">
                <a:latin typeface="Heiti SC Light" charset="-122"/>
                <a:ea typeface="Heiti SC Light" charset="-122"/>
                <a:cs typeface="Heiti SC Light" charset="-122"/>
              </a:rPr>
              <a:t>资本主义政治制度本质上是资产阶级进行政治统治和社会管理的手段和方式，是为资产阶级专政服务的，因此它不可避免地有其历史的和阶级的局限性。</a:t>
            </a:r>
          </a:p>
        </p:txBody>
      </p:sp>
      <p:sp>
        <p:nvSpPr>
          <p:cNvPr id="21" name="矩形 3"/>
          <p:cNvSpPr/>
          <p:nvPr/>
        </p:nvSpPr>
        <p:spPr>
          <a:xfrm>
            <a:off x="719186" y="4433429"/>
            <a:ext cx="10060988" cy="1000101"/>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1" fmla="*/ 433137 w 5688632"/>
              <a:gd name="connsiteY0-2" fmla="*/ 12032 h 2053062"/>
              <a:gd name="connsiteX1-3" fmla="*/ 5688632 w 5688632"/>
              <a:gd name="connsiteY1-4" fmla="*/ 0 h 2053062"/>
              <a:gd name="connsiteX2-5" fmla="*/ 5688632 w 5688632"/>
              <a:gd name="connsiteY2-6" fmla="*/ 2053062 h 2053062"/>
              <a:gd name="connsiteX3-7" fmla="*/ 0 w 5688632"/>
              <a:gd name="connsiteY3-8" fmla="*/ 2053062 h 2053062"/>
              <a:gd name="connsiteX4-9" fmla="*/ 433137 w 5688632"/>
              <a:gd name="connsiteY4-10" fmla="*/ 12032 h 20530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85000"/>
            </a:schemeClr>
          </a:solidFill>
          <a:ln w="25400" cap="flat" cmpd="sng" algn="ctr">
            <a:noFill/>
            <a:prstDash val="solid"/>
          </a:ln>
          <a:effectLst/>
        </p:spPr>
        <p:txBody>
          <a:bodyPr lIns="2380891" tIns="68781" rIns="105817" bIns="68781" anchor="ctr"/>
          <a:lstStyle/>
          <a:p>
            <a:r>
              <a:rPr lang="zh-CN" altLang="en-US" sz="2000" dirty="0"/>
              <a:t>资本主义国家的政党制是一种维护资产阶级统治的政治制度。</a:t>
            </a:r>
          </a:p>
        </p:txBody>
      </p:sp>
      <p:sp>
        <p:nvSpPr>
          <p:cNvPr id="22" name="直角三角形 2"/>
          <p:cNvSpPr/>
          <p:nvPr/>
        </p:nvSpPr>
        <p:spPr>
          <a:xfrm rot="17358300" flipH="1">
            <a:off x="1183013" y="4097104"/>
            <a:ext cx="1202756" cy="2106966"/>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1" fmla="*/ 0 w 1625488"/>
              <a:gd name="connsiteY0-2" fmla="*/ 1842558 h 1842558"/>
              <a:gd name="connsiteX1-3" fmla="*/ 0 w 1625488"/>
              <a:gd name="connsiteY1-4" fmla="*/ 0 h 1842558"/>
              <a:gd name="connsiteX2-5" fmla="*/ 1625488 w 1625488"/>
              <a:gd name="connsiteY2-6" fmla="*/ 843012 h 1842558"/>
              <a:gd name="connsiteX3-7" fmla="*/ 0 w 1625488"/>
              <a:gd name="connsiteY3-8" fmla="*/ 1842558 h 1842558"/>
              <a:gd name="connsiteX0-9" fmla="*/ 0 w 1690209"/>
              <a:gd name="connsiteY0-10" fmla="*/ 1842558 h 1842558"/>
              <a:gd name="connsiteX1-11" fmla="*/ 0 w 1690209"/>
              <a:gd name="connsiteY1-12" fmla="*/ 0 h 1842558"/>
              <a:gd name="connsiteX2-13" fmla="*/ 1690209 w 1690209"/>
              <a:gd name="connsiteY2-14" fmla="*/ 149753 h 1842558"/>
              <a:gd name="connsiteX3-15" fmla="*/ 0 w 1690209"/>
              <a:gd name="connsiteY3-16" fmla="*/ 1842558 h 1842558"/>
            </a:gdLst>
            <a:ahLst/>
            <a:cxnLst>
              <a:cxn ang="0">
                <a:pos x="connsiteX0-1" y="connsiteY0-2"/>
              </a:cxn>
              <a:cxn ang="0">
                <a:pos x="connsiteX1-3" y="connsiteY1-4"/>
              </a:cxn>
              <a:cxn ang="0">
                <a:pos x="connsiteX2-5" y="connsiteY2-6"/>
              </a:cxn>
              <a:cxn ang="0">
                <a:pos x="connsiteX3-7" y="connsiteY3-8"/>
              </a:cxn>
            </a:cxnLst>
            <a:rect l="l" t="t" r="r" b="b"/>
            <a:pathLst>
              <a:path w="1690209" h="1842558">
                <a:moveTo>
                  <a:pt x="0" y="1842558"/>
                </a:moveTo>
                <a:lnTo>
                  <a:pt x="0" y="0"/>
                </a:lnTo>
                <a:lnTo>
                  <a:pt x="1690209" y="149753"/>
                </a:lnTo>
                <a:lnTo>
                  <a:pt x="0" y="1842558"/>
                </a:lnTo>
                <a:close/>
              </a:path>
            </a:pathLst>
          </a:custGeom>
          <a:solidFill>
            <a:schemeClr val="bg1">
              <a:lumMod val="75000"/>
            </a:schemeClr>
          </a:solidFill>
          <a:ln w="25400" cap="flat" cmpd="sng" algn="ctr">
            <a:noFill/>
            <a:prstDash val="solid"/>
          </a:ln>
          <a:effectLst/>
        </p:spPr>
        <p:txBody>
          <a:bodyPr lIns="134387" tIns="67195" rIns="134387" bIns="67195" anchor="ctr"/>
          <a:lstStyle/>
          <a:p>
            <a:pPr algn="ctr">
              <a:defRPr/>
            </a:pPr>
            <a:endParaRPr lang="zh-CN" altLang="en-US" sz="2000" kern="0">
              <a:solidFill>
                <a:sysClr val="window" lastClr="FFFFFF"/>
              </a:solidFill>
              <a:latin typeface="Calibri" panose="020F0502020204030204"/>
              <a:ea typeface="宋体" panose="02010600030101010101" pitchFamily="2" charset="-122"/>
              <a:cs typeface="宋体" charset="0"/>
            </a:endParaRPr>
          </a:p>
        </p:txBody>
      </p:sp>
      <p:sp>
        <p:nvSpPr>
          <p:cNvPr id="23" name="任意多边形 9"/>
          <p:cNvSpPr/>
          <p:nvPr/>
        </p:nvSpPr>
        <p:spPr>
          <a:xfrm rot="1028731">
            <a:off x="804327" y="3803788"/>
            <a:ext cx="2416357" cy="791099"/>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rgbClr val="5A1B58">
              <a:alpha val="41000"/>
            </a:srgbClr>
          </a:solidFill>
          <a:ln w="25400" cap="flat" cmpd="sng" algn="ctr">
            <a:noFill/>
            <a:prstDash val="solid"/>
          </a:ln>
          <a:effectLst/>
        </p:spPr>
        <p:txBody>
          <a:bodyPr lIns="0" tIns="0" rIns="0" bIns="0" anchor="ctr"/>
          <a:lstStyle/>
          <a:p>
            <a:pPr algn="ctr">
              <a:defRPr/>
            </a:pPr>
            <a:r>
              <a:rPr lang="zh-CN" altLang="en-US" sz="3200" b="1" kern="0" dirty="0">
                <a:solidFill>
                  <a:schemeClr val="bg1"/>
                </a:solidFill>
                <a:latin typeface="Kaiti SC" charset="-122"/>
                <a:ea typeface="Kaiti SC" charset="-122"/>
                <a:cs typeface="Kaiti SC" charset="-122"/>
              </a:rPr>
              <a:t>其三</a:t>
            </a:r>
          </a:p>
        </p:txBody>
      </p:sp>
    </p:spTree>
    <p:extLst>
      <p:ext uri="{BB962C8B-B14F-4D97-AF65-F5344CB8AC3E}">
        <p14:creationId xmlns:p14="http://schemas.microsoft.com/office/powerpoint/2010/main" val="4524577"/>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五边形 5"/>
          <p:cNvSpPr/>
          <p:nvPr/>
        </p:nvSpPr>
        <p:spPr>
          <a:xfrm>
            <a:off x="-1" y="0"/>
            <a:ext cx="6286502"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a:latin typeface="Kaiti SC" charset="-122"/>
                <a:ea typeface="Kaiti SC" charset="-122"/>
                <a:cs typeface="Kaiti SC" charset="-122"/>
              </a:rPr>
              <a:t>资本主义的意识形态及其本质</a:t>
            </a:r>
          </a:p>
        </p:txBody>
      </p:sp>
      <p:sp>
        <p:nvSpPr>
          <p:cNvPr id="7" name="Text Box 10"/>
          <p:cNvSpPr txBox="1">
            <a:spLocks noChangeArrowheads="1"/>
          </p:cNvSpPr>
          <p:nvPr/>
        </p:nvSpPr>
        <p:spPr bwMode="auto">
          <a:xfrm>
            <a:off x="2036856" y="1469688"/>
            <a:ext cx="9285568" cy="1384995"/>
          </a:xfrm>
          <a:prstGeom prst="rect">
            <a:avLst/>
          </a:prstGeom>
          <a:solidFill>
            <a:srgbClr val="7F4980">
              <a:alpha val="40000"/>
            </a:srgbClr>
          </a:solidFill>
          <a:ln w="38100" cmpd="dbl">
            <a:no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r>
              <a:rPr lang="zh-CN" altLang="en-US" sz="2800" i="0" dirty="0"/>
              <a:t>资本主义意识形态是在资本主义国家中占统治地位的、反映了作为统治阶级的资产阶级的利益和要求的各种思想理论和观念的总和。</a:t>
            </a:r>
          </a:p>
        </p:txBody>
      </p:sp>
      <p:sp>
        <p:nvSpPr>
          <p:cNvPr id="8" name="Text Box 10"/>
          <p:cNvSpPr txBox="1">
            <a:spLocks noChangeArrowheads="1"/>
          </p:cNvSpPr>
          <p:nvPr/>
        </p:nvSpPr>
        <p:spPr bwMode="auto">
          <a:xfrm>
            <a:off x="2036856" y="3743378"/>
            <a:ext cx="9285568" cy="1384995"/>
          </a:xfrm>
          <a:prstGeom prst="rect">
            <a:avLst/>
          </a:prstGeom>
          <a:solidFill>
            <a:srgbClr val="7F4980">
              <a:alpha val="40000"/>
            </a:srgbClr>
          </a:solidFill>
          <a:ln w="38100" cmpd="dbl">
            <a:no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r>
              <a:rPr lang="zh-CN" altLang="en-US" sz="2800" i="0" dirty="0"/>
              <a:t>资产阶级的各种思想理论和观念，是资产阶级在长期的反对封建专制主义和宗教神学的斗争中逐步形成和发展起来的。</a:t>
            </a:r>
          </a:p>
        </p:txBody>
      </p:sp>
      <p:grpSp>
        <p:nvGrpSpPr>
          <p:cNvPr id="9" name="Group 13"/>
          <p:cNvGrpSpPr>
            <a:grpSpLocks/>
          </p:cNvGrpSpPr>
          <p:nvPr/>
        </p:nvGrpSpPr>
        <p:grpSpPr bwMode="auto">
          <a:xfrm>
            <a:off x="1419338" y="1901718"/>
            <a:ext cx="431800" cy="2188097"/>
            <a:chOff x="181" y="0"/>
            <a:chExt cx="272" cy="952"/>
          </a:xfrm>
          <a:solidFill>
            <a:srgbClr val="7F4980">
              <a:alpha val="79000"/>
            </a:srgbClr>
          </a:solidFill>
        </p:grpSpPr>
        <p:sp>
          <p:nvSpPr>
            <p:cNvPr id="10" name="Line 15"/>
            <p:cNvSpPr>
              <a:spLocks noChangeShapeType="1"/>
            </p:cNvSpPr>
            <p:nvPr/>
          </p:nvSpPr>
          <p:spPr bwMode="auto">
            <a:xfrm>
              <a:off x="181" y="0"/>
              <a:ext cx="0" cy="952"/>
            </a:xfrm>
            <a:prstGeom prst="line">
              <a:avLst/>
            </a:prstGeom>
            <a:grpFill/>
            <a:ln w="38100" cmpd="dbl">
              <a:solidFill>
                <a:schemeClr val="tx1"/>
              </a:solidFill>
              <a:round/>
              <a:headEnd/>
              <a:tailEnd/>
            </a:ln>
          </p:spPr>
          <p:txBody>
            <a:bodyPr/>
            <a:lstStyle/>
            <a:p>
              <a:endParaRPr lang="zh-CN" altLang="en-US">
                <a:solidFill>
                  <a:schemeClr val="bg1"/>
                </a:solidFill>
                <a:latin typeface="Kaiti SC" charset="-122"/>
                <a:ea typeface="Kaiti SC" charset="-122"/>
                <a:cs typeface="Kaiti SC" charset="-122"/>
              </a:endParaRPr>
            </a:p>
          </p:txBody>
        </p:sp>
        <p:sp>
          <p:nvSpPr>
            <p:cNvPr id="11" name="Line 16"/>
            <p:cNvSpPr>
              <a:spLocks noChangeShapeType="1"/>
            </p:cNvSpPr>
            <p:nvPr/>
          </p:nvSpPr>
          <p:spPr bwMode="auto">
            <a:xfrm>
              <a:off x="181" y="0"/>
              <a:ext cx="272" cy="0"/>
            </a:xfrm>
            <a:prstGeom prst="line">
              <a:avLst/>
            </a:prstGeom>
            <a:grpFill/>
            <a:ln w="38100" cmpd="dbl">
              <a:solidFill>
                <a:schemeClr val="tx1"/>
              </a:solidFill>
              <a:round/>
              <a:headEnd/>
              <a:tailEnd type="triangle" w="med" len="med"/>
            </a:ln>
          </p:spPr>
          <p:txBody>
            <a:bodyPr/>
            <a:lstStyle/>
            <a:p>
              <a:endParaRPr lang="zh-CN" altLang="en-US">
                <a:solidFill>
                  <a:schemeClr val="bg1"/>
                </a:solidFill>
                <a:latin typeface="Kaiti SC" charset="-122"/>
                <a:ea typeface="Kaiti SC" charset="-122"/>
                <a:cs typeface="Kaiti SC" charset="-122"/>
              </a:endParaRPr>
            </a:p>
          </p:txBody>
        </p:sp>
        <p:sp>
          <p:nvSpPr>
            <p:cNvPr id="12" name="Line 17"/>
            <p:cNvSpPr>
              <a:spLocks noChangeShapeType="1"/>
            </p:cNvSpPr>
            <p:nvPr/>
          </p:nvSpPr>
          <p:spPr bwMode="auto">
            <a:xfrm>
              <a:off x="181" y="952"/>
              <a:ext cx="272" cy="0"/>
            </a:xfrm>
            <a:prstGeom prst="line">
              <a:avLst/>
            </a:prstGeom>
            <a:grpFill/>
            <a:ln w="38100" cmpd="dbl">
              <a:solidFill>
                <a:schemeClr val="tx1"/>
              </a:solidFill>
              <a:round/>
              <a:headEnd/>
              <a:tailEnd type="triangle" w="med" len="med"/>
            </a:ln>
          </p:spPr>
          <p:txBody>
            <a:bodyPr/>
            <a:lstStyle/>
            <a:p>
              <a:endParaRPr lang="zh-CN" altLang="en-US">
                <a:solidFill>
                  <a:schemeClr val="bg1"/>
                </a:solidFill>
                <a:latin typeface="Kaiti SC" charset="-122"/>
                <a:ea typeface="Kaiti SC" charset="-122"/>
                <a:cs typeface="Kaiti SC" charset="-122"/>
              </a:endParaRPr>
            </a:p>
          </p:txBody>
        </p:sp>
      </p:grpSp>
    </p:spTree>
    <p:extLst>
      <p:ext uri="{BB962C8B-B14F-4D97-AF65-F5344CB8AC3E}">
        <p14:creationId xmlns:p14="http://schemas.microsoft.com/office/powerpoint/2010/main" val="882637994"/>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 name="矩形 13"/>
          <p:cNvSpPr/>
          <p:nvPr/>
        </p:nvSpPr>
        <p:spPr>
          <a:xfrm>
            <a:off x="2439765" y="1909823"/>
            <a:ext cx="8243887" cy="1121372"/>
          </a:xfrm>
          <a:prstGeom prst="rect">
            <a:avLst/>
          </a:prstGeom>
          <a:solidFill>
            <a:srgbClr val="7E487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750"/>
              </a:spcBef>
              <a:buFont typeface="Arial" charset="0"/>
              <a:buChar char="•"/>
              <a:defRPr sz="2100">
                <a:solidFill>
                  <a:schemeClr val="tx1"/>
                </a:solidFill>
                <a:latin typeface="等线" charset="0"/>
                <a:ea typeface="等线" charset="0"/>
                <a:cs typeface="等线" charset="0"/>
              </a:defRPr>
            </a:lvl1pPr>
            <a:lvl2pPr indent="-171450">
              <a:lnSpc>
                <a:spcPct val="90000"/>
              </a:lnSpc>
              <a:spcBef>
                <a:spcPts val="375"/>
              </a:spcBef>
              <a:buFont typeface="Arial" charset="0"/>
              <a:buChar char="•"/>
              <a:defRPr>
                <a:solidFill>
                  <a:schemeClr val="tx1"/>
                </a:solidFill>
                <a:latin typeface="等线" charset="0"/>
                <a:ea typeface="等线" charset="0"/>
                <a:cs typeface="等线" charset="0"/>
              </a:defRPr>
            </a:lvl2pPr>
            <a:lvl3pPr indent="-171450">
              <a:lnSpc>
                <a:spcPct val="90000"/>
              </a:lnSpc>
              <a:spcBef>
                <a:spcPts val="375"/>
              </a:spcBef>
              <a:buFont typeface="Arial" charset="0"/>
              <a:buChar char="•"/>
              <a:defRPr sz="1500">
                <a:solidFill>
                  <a:schemeClr val="tx1"/>
                </a:solidFill>
                <a:latin typeface="等线" charset="0"/>
                <a:ea typeface="等线" charset="0"/>
                <a:cs typeface="等线" charset="0"/>
              </a:defRPr>
            </a:lvl3pPr>
            <a:lvl4pPr indent="-171450">
              <a:lnSpc>
                <a:spcPct val="90000"/>
              </a:lnSpc>
              <a:spcBef>
                <a:spcPts val="375"/>
              </a:spcBef>
              <a:buFont typeface="Arial" charset="0"/>
              <a:buChar char="•"/>
              <a:defRPr sz="1300">
                <a:solidFill>
                  <a:schemeClr val="tx1"/>
                </a:solidFill>
                <a:latin typeface="等线" charset="0"/>
                <a:ea typeface="等线" charset="0"/>
                <a:cs typeface="等线" charset="0"/>
              </a:defRPr>
            </a:lvl4pPr>
            <a:lvl5pPr indent="-171450">
              <a:lnSpc>
                <a:spcPct val="90000"/>
              </a:lnSpc>
              <a:spcBef>
                <a:spcPts val="375"/>
              </a:spcBef>
              <a:buFont typeface="Arial" charset="0"/>
              <a:buChar char="•"/>
              <a:defRPr sz="1300">
                <a:solidFill>
                  <a:schemeClr val="tx1"/>
                </a:solidFill>
                <a:latin typeface="等线" charset="0"/>
                <a:ea typeface="等线" charset="0"/>
                <a:cs typeface="等线" charset="0"/>
              </a:defRPr>
            </a:lvl5pPr>
            <a:lvl6pPr indent="-171450" eaLnBrk="0" fontAlgn="base" hangingPunct="0">
              <a:lnSpc>
                <a:spcPct val="90000"/>
              </a:lnSpc>
              <a:spcBef>
                <a:spcPts val="375"/>
              </a:spcBef>
              <a:spcAft>
                <a:spcPct val="0"/>
              </a:spcAft>
              <a:buFont typeface="Arial" charset="0"/>
              <a:buChar char="•"/>
              <a:defRPr sz="1300">
                <a:solidFill>
                  <a:schemeClr val="tx1"/>
                </a:solidFill>
                <a:latin typeface="等线" charset="0"/>
                <a:ea typeface="等线" charset="0"/>
                <a:cs typeface="等线" charset="0"/>
              </a:defRPr>
            </a:lvl6pPr>
            <a:lvl7pPr indent="-171450" eaLnBrk="0" fontAlgn="base" hangingPunct="0">
              <a:lnSpc>
                <a:spcPct val="90000"/>
              </a:lnSpc>
              <a:spcBef>
                <a:spcPts val="375"/>
              </a:spcBef>
              <a:spcAft>
                <a:spcPct val="0"/>
              </a:spcAft>
              <a:buFont typeface="Arial" charset="0"/>
              <a:buChar char="•"/>
              <a:defRPr sz="1300">
                <a:solidFill>
                  <a:schemeClr val="tx1"/>
                </a:solidFill>
                <a:latin typeface="等线" charset="0"/>
                <a:ea typeface="等线" charset="0"/>
                <a:cs typeface="等线" charset="0"/>
              </a:defRPr>
            </a:lvl7pPr>
            <a:lvl8pPr indent="-171450" eaLnBrk="0" fontAlgn="base" hangingPunct="0">
              <a:lnSpc>
                <a:spcPct val="90000"/>
              </a:lnSpc>
              <a:spcBef>
                <a:spcPts val="375"/>
              </a:spcBef>
              <a:spcAft>
                <a:spcPct val="0"/>
              </a:spcAft>
              <a:buFont typeface="Arial" charset="0"/>
              <a:buChar char="•"/>
              <a:defRPr sz="1300">
                <a:solidFill>
                  <a:schemeClr val="tx1"/>
                </a:solidFill>
                <a:latin typeface="等线" charset="0"/>
                <a:ea typeface="等线" charset="0"/>
                <a:cs typeface="等线" charset="0"/>
              </a:defRPr>
            </a:lvl8pPr>
            <a:lvl9pPr indent="-171450" eaLnBrk="0" fontAlgn="base" hangingPunct="0">
              <a:lnSpc>
                <a:spcPct val="90000"/>
              </a:lnSpc>
              <a:spcBef>
                <a:spcPts val="375"/>
              </a:spcBef>
              <a:spcAft>
                <a:spcPct val="0"/>
              </a:spcAft>
              <a:buFont typeface="Arial" charset="0"/>
              <a:buChar char="•"/>
              <a:defRPr sz="1300">
                <a:solidFill>
                  <a:schemeClr val="tx1"/>
                </a:solidFill>
                <a:latin typeface="等线" charset="0"/>
                <a:ea typeface="等线" charset="0"/>
                <a:cs typeface="等线" charset="0"/>
              </a:defRPr>
            </a:lvl9pPr>
          </a:lstStyle>
          <a:p>
            <a:pPr>
              <a:buNone/>
            </a:pPr>
            <a:r>
              <a:rPr lang="zh-CN" altLang="en-US" sz="2400" b="1" dirty="0">
                <a:solidFill>
                  <a:schemeClr val="bg2">
                    <a:lumMod val="25000"/>
                  </a:schemeClr>
                </a:solidFill>
                <a:latin typeface="Kaiti SC" charset="-122"/>
                <a:ea typeface="Kaiti SC" charset="-122"/>
                <a:cs typeface="Kaiti SC" charset="-122"/>
              </a:rPr>
              <a:t>资本主义意识形态是资本主义社会条件下的观念上层建筑，是为资本主义社会形态的经济基础服务的，因而是为资本主义国家的政治上层建筑服务的。</a:t>
            </a:r>
          </a:p>
        </p:txBody>
      </p:sp>
      <p:sp>
        <p:nvSpPr>
          <p:cNvPr id="15" name="任意多边形 11"/>
          <p:cNvSpPr/>
          <p:nvPr/>
        </p:nvSpPr>
        <p:spPr>
          <a:xfrm>
            <a:off x="985956" y="1909822"/>
            <a:ext cx="1255832" cy="1121373"/>
          </a:xfrm>
          <a:custGeom>
            <a:avLst/>
            <a:gdLst>
              <a:gd name="connsiteX0" fmla="*/ 28988 w 3761891"/>
              <a:gd name="connsiteY0" fmla="*/ 1549518 h 3329262"/>
              <a:gd name="connsiteX1" fmla="*/ 857080 w 3761891"/>
              <a:gd name="connsiteY1" fmla="*/ 115221 h 3329262"/>
              <a:gd name="connsiteX2" fmla="*/ 913826 w 3761891"/>
              <a:gd name="connsiteY2" fmla="*/ 50888 h 3329262"/>
              <a:gd name="connsiteX3" fmla="*/ 929030 w 3761891"/>
              <a:gd name="connsiteY3" fmla="*/ 43468 h 3329262"/>
              <a:gd name="connsiteX4" fmla="*/ 953509 w 3761891"/>
              <a:gd name="connsiteY4" fmla="*/ 26073 h 3329262"/>
              <a:gd name="connsiteX5" fmla="*/ 1056478 w 3761891"/>
              <a:gd name="connsiteY5" fmla="*/ 0 h 3329262"/>
              <a:gd name="connsiteX6" fmla="*/ 2712663 w 3761891"/>
              <a:gd name="connsiteY6" fmla="*/ 0 h 3329262"/>
              <a:gd name="connsiteX7" fmla="*/ 2796749 w 3761891"/>
              <a:gd name="connsiteY7" fmla="*/ 16976 h 3329262"/>
              <a:gd name="connsiteX8" fmla="*/ 2821386 w 3761891"/>
              <a:gd name="connsiteY8" fmla="*/ 33587 h 3329262"/>
              <a:gd name="connsiteX9" fmla="*/ 2848078 w 3761891"/>
              <a:gd name="connsiteY9" fmla="*/ 46612 h 3329262"/>
              <a:gd name="connsiteX10" fmla="*/ 2904822 w 3761891"/>
              <a:gd name="connsiteY10" fmla="*/ 110945 h 3329262"/>
              <a:gd name="connsiteX11" fmla="*/ 3732914 w 3761891"/>
              <a:gd name="connsiteY11" fmla="*/ 1545242 h 3329262"/>
              <a:gd name="connsiteX12" fmla="*/ 3761354 w 3761891"/>
              <a:gd name="connsiteY12" fmla="*/ 1668288 h 3329262"/>
              <a:gd name="connsiteX13" fmla="*/ 3759241 w 3761891"/>
              <a:gd name="connsiteY13" fmla="*/ 1680884 h 3329262"/>
              <a:gd name="connsiteX14" fmla="*/ 3760171 w 3761891"/>
              <a:gd name="connsiteY14" fmla="*/ 1694227 h 3329262"/>
              <a:gd name="connsiteX15" fmla="*/ 3732830 w 3761891"/>
              <a:gd name="connsiteY15" fmla="*/ 1775536 h 3329262"/>
              <a:gd name="connsiteX16" fmla="*/ 2904738 w 3761891"/>
              <a:gd name="connsiteY16" fmla="*/ 3209833 h 3329262"/>
              <a:gd name="connsiteX17" fmla="*/ 2847993 w 3761891"/>
              <a:gd name="connsiteY17" fmla="*/ 3274166 h 3329262"/>
              <a:gd name="connsiteX18" fmla="*/ 2842511 w 3761891"/>
              <a:gd name="connsiteY18" fmla="*/ 3276841 h 3329262"/>
              <a:gd name="connsiteX19" fmla="*/ 2823691 w 3761891"/>
              <a:gd name="connsiteY19" fmla="*/ 3292368 h 3329262"/>
              <a:gd name="connsiteX20" fmla="*/ 2702910 w 3761891"/>
              <a:gd name="connsiteY20" fmla="*/ 3329262 h 3329262"/>
              <a:gd name="connsiteX21" fmla="*/ 1046726 w 3761891"/>
              <a:gd name="connsiteY21" fmla="*/ 3329262 h 3329262"/>
              <a:gd name="connsiteX22" fmla="*/ 893974 w 3761891"/>
              <a:gd name="connsiteY22" fmla="*/ 3265990 h 3329262"/>
              <a:gd name="connsiteX23" fmla="*/ 883550 w 3761891"/>
              <a:gd name="connsiteY23" fmla="*/ 3250529 h 3329262"/>
              <a:gd name="connsiteX24" fmla="*/ 882566 w 3761891"/>
              <a:gd name="connsiteY24" fmla="*/ 3249619 h 3329262"/>
              <a:gd name="connsiteX25" fmla="*/ 856997 w 3761891"/>
              <a:gd name="connsiteY25" fmla="*/ 3214110 h 3329262"/>
              <a:gd name="connsiteX26" fmla="*/ 28905 w 3761891"/>
              <a:gd name="connsiteY26" fmla="*/ 1779812 h 3329262"/>
              <a:gd name="connsiteX27" fmla="*/ 0 w 3761891"/>
              <a:gd name="connsiteY27" fmla="*/ 1677601 h 3329262"/>
              <a:gd name="connsiteX28" fmla="*/ 2825 w 3761891"/>
              <a:gd name="connsiteY28" fmla="*/ 1647714 h 3329262"/>
              <a:gd name="connsiteX29" fmla="*/ 1647 w 3761891"/>
              <a:gd name="connsiteY29" fmla="*/ 1630828 h 3329262"/>
              <a:gd name="connsiteX30" fmla="*/ 28988 w 3761891"/>
              <a:gd name="connsiteY30" fmla="*/ 1549518 h 33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61891" h="3329262">
                <a:moveTo>
                  <a:pt x="28988" y="1549518"/>
                </a:moveTo>
                <a:lnTo>
                  <a:pt x="857080" y="115221"/>
                </a:lnTo>
                <a:cubicBezTo>
                  <a:pt x="871994" y="89390"/>
                  <a:pt x="891436" y="67805"/>
                  <a:pt x="913826" y="50888"/>
                </a:cubicBezTo>
                <a:lnTo>
                  <a:pt x="929030" y="43468"/>
                </a:lnTo>
                <a:lnTo>
                  <a:pt x="953509" y="26073"/>
                </a:lnTo>
                <a:cubicBezTo>
                  <a:pt x="984118" y="9445"/>
                  <a:pt x="1019195" y="0"/>
                  <a:pt x="1056478" y="0"/>
                </a:cubicBezTo>
                <a:lnTo>
                  <a:pt x="2712663" y="0"/>
                </a:lnTo>
                <a:cubicBezTo>
                  <a:pt x="2742490" y="0"/>
                  <a:pt x="2770904" y="6045"/>
                  <a:pt x="2796749" y="16976"/>
                </a:cubicBezTo>
                <a:lnTo>
                  <a:pt x="2821386" y="33587"/>
                </a:lnTo>
                <a:lnTo>
                  <a:pt x="2848078" y="46612"/>
                </a:lnTo>
                <a:cubicBezTo>
                  <a:pt x="2870467" y="63528"/>
                  <a:pt x="2889909" y="85114"/>
                  <a:pt x="2904822" y="110945"/>
                </a:cubicBezTo>
                <a:lnTo>
                  <a:pt x="3732914" y="1545242"/>
                </a:lnTo>
                <a:cubicBezTo>
                  <a:pt x="3755284" y="1583988"/>
                  <a:pt x="3764287" y="1626784"/>
                  <a:pt x="3761354" y="1668288"/>
                </a:cubicBezTo>
                <a:lnTo>
                  <a:pt x="3759241" y="1680884"/>
                </a:lnTo>
                <a:lnTo>
                  <a:pt x="3760171" y="1694227"/>
                </a:lnTo>
                <a:cubicBezTo>
                  <a:pt x="3756715" y="1722074"/>
                  <a:pt x="3747743" y="1749705"/>
                  <a:pt x="3732830" y="1775536"/>
                </a:cubicBezTo>
                <a:lnTo>
                  <a:pt x="2904738" y="3209833"/>
                </a:lnTo>
                <a:cubicBezTo>
                  <a:pt x="2889824" y="3235664"/>
                  <a:pt x="2870382" y="3257249"/>
                  <a:pt x="2847993" y="3274166"/>
                </a:cubicBezTo>
                <a:lnTo>
                  <a:pt x="2842511" y="3276841"/>
                </a:lnTo>
                <a:lnTo>
                  <a:pt x="2823691" y="3292368"/>
                </a:lnTo>
                <a:cubicBezTo>
                  <a:pt x="2789213" y="3315661"/>
                  <a:pt x="2747650" y="3329261"/>
                  <a:pt x="2702910" y="3329262"/>
                </a:cubicBezTo>
                <a:lnTo>
                  <a:pt x="1046726" y="3329262"/>
                </a:lnTo>
                <a:cubicBezTo>
                  <a:pt x="987073" y="3329262"/>
                  <a:pt x="933067" y="3305083"/>
                  <a:pt x="893974" y="3265990"/>
                </a:cubicBezTo>
                <a:lnTo>
                  <a:pt x="883550" y="3250529"/>
                </a:lnTo>
                <a:lnTo>
                  <a:pt x="882566" y="3249619"/>
                </a:lnTo>
                <a:cubicBezTo>
                  <a:pt x="873042" y="3238879"/>
                  <a:pt x="864454" y="3227025"/>
                  <a:pt x="856997" y="3214110"/>
                </a:cubicBezTo>
                <a:lnTo>
                  <a:pt x="28905" y="1779812"/>
                </a:lnTo>
                <a:cubicBezTo>
                  <a:pt x="10263" y="1747524"/>
                  <a:pt x="904" y="1712423"/>
                  <a:pt x="0" y="1677601"/>
                </a:cubicBezTo>
                <a:lnTo>
                  <a:pt x="2825" y="1647714"/>
                </a:lnTo>
                <a:lnTo>
                  <a:pt x="1647" y="1630828"/>
                </a:lnTo>
                <a:cubicBezTo>
                  <a:pt x="5103" y="1602980"/>
                  <a:pt x="14075" y="1575349"/>
                  <a:pt x="28988" y="1549518"/>
                </a:cubicBezTo>
                <a:close/>
              </a:path>
            </a:pathLst>
          </a:custGeom>
          <a:solidFill>
            <a:srgbClr val="5A1B58">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dirty="0">
                <a:solidFill>
                  <a:schemeClr val="bg1"/>
                </a:solidFill>
                <a:latin typeface="Microsoft YaHei" charset="0"/>
                <a:ea typeface="Microsoft YaHei" charset="0"/>
                <a:cs typeface="Microsoft YaHei" charset="0"/>
              </a:rPr>
              <a:t>一  </a:t>
            </a:r>
          </a:p>
        </p:txBody>
      </p:sp>
      <p:sp>
        <p:nvSpPr>
          <p:cNvPr id="18" name="矩形 17"/>
          <p:cNvSpPr/>
          <p:nvPr/>
        </p:nvSpPr>
        <p:spPr bwMode="auto">
          <a:xfrm flipH="1">
            <a:off x="1042986" y="3311849"/>
            <a:ext cx="8569209" cy="1000755"/>
          </a:xfrm>
          <a:prstGeom prst="rect">
            <a:avLst/>
          </a:prstGeom>
          <a:solidFill>
            <a:srgbClr val="7E487F">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zh-CN" altLang="en-US" sz="2400" b="1" dirty="0">
                <a:solidFill>
                  <a:schemeClr val="bg2">
                    <a:lumMod val="25000"/>
                  </a:schemeClr>
                </a:solidFill>
                <a:latin typeface="Kaiti SC" charset="-122"/>
                <a:ea typeface="Kaiti SC" charset="-122"/>
                <a:cs typeface="Kaiti SC" charset="-122"/>
              </a:rPr>
              <a:t>资本主义意识形态是资产阶级统治阶级的阶级意识的集合体现。</a:t>
            </a:r>
          </a:p>
        </p:txBody>
      </p:sp>
      <p:sp>
        <p:nvSpPr>
          <p:cNvPr id="19" name="任意多边形 11"/>
          <p:cNvSpPr/>
          <p:nvPr/>
        </p:nvSpPr>
        <p:spPr>
          <a:xfrm>
            <a:off x="9769505" y="3177395"/>
            <a:ext cx="1337952" cy="1135209"/>
          </a:xfrm>
          <a:custGeom>
            <a:avLst/>
            <a:gdLst>
              <a:gd name="connsiteX0" fmla="*/ 28988 w 3761891"/>
              <a:gd name="connsiteY0" fmla="*/ 1549518 h 3329262"/>
              <a:gd name="connsiteX1" fmla="*/ 857080 w 3761891"/>
              <a:gd name="connsiteY1" fmla="*/ 115221 h 3329262"/>
              <a:gd name="connsiteX2" fmla="*/ 913826 w 3761891"/>
              <a:gd name="connsiteY2" fmla="*/ 50888 h 3329262"/>
              <a:gd name="connsiteX3" fmla="*/ 929030 w 3761891"/>
              <a:gd name="connsiteY3" fmla="*/ 43468 h 3329262"/>
              <a:gd name="connsiteX4" fmla="*/ 953509 w 3761891"/>
              <a:gd name="connsiteY4" fmla="*/ 26073 h 3329262"/>
              <a:gd name="connsiteX5" fmla="*/ 1056478 w 3761891"/>
              <a:gd name="connsiteY5" fmla="*/ 0 h 3329262"/>
              <a:gd name="connsiteX6" fmla="*/ 2712663 w 3761891"/>
              <a:gd name="connsiteY6" fmla="*/ 0 h 3329262"/>
              <a:gd name="connsiteX7" fmla="*/ 2796749 w 3761891"/>
              <a:gd name="connsiteY7" fmla="*/ 16976 h 3329262"/>
              <a:gd name="connsiteX8" fmla="*/ 2821386 w 3761891"/>
              <a:gd name="connsiteY8" fmla="*/ 33587 h 3329262"/>
              <a:gd name="connsiteX9" fmla="*/ 2848078 w 3761891"/>
              <a:gd name="connsiteY9" fmla="*/ 46612 h 3329262"/>
              <a:gd name="connsiteX10" fmla="*/ 2904822 w 3761891"/>
              <a:gd name="connsiteY10" fmla="*/ 110945 h 3329262"/>
              <a:gd name="connsiteX11" fmla="*/ 3732914 w 3761891"/>
              <a:gd name="connsiteY11" fmla="*/ 1545242 h 3329262"/>
              <a:gd name="connsiteX12" fmla="*/ 3761354 w 3761891"/>
              <a:gd name="connsiteY12" fmla="*/ 1668288 h 3329262"/>
              <a:gd name="connsiteX13" fmla="*/ 3759241 w 3761891"/>
              <a:gd name="connsiteY13" fmla="*/ 1680884 h 3329262"/>
              <a:gd name="connsiteX14" fmla="*/ 3760171 w 3761891"/>
              <a:gd name="connsiteY14" fmla="*/ 1694227 h 3329262"/>
              <a:gd name="connsiteX15" fmla="*/ 3732830 w 3761891"/>
              <a:gd name="connsiteY15" fmla="*/ 1775536 h 3329262"/>
              <a:gd name="connsiteX16" fmla="*/ 2904738 w 3761891"/>
              <a:gd name="connsiteY16" fmla="*/ 3209833 h 3329262"/>
              <a:gd name="connsiteX17" fmla="*/ 2847993 w 3761891"/>
              <a:gd name="connsiteY17" fmla="*/ 3274166 h 3329262"/>
              <a:gd name="connsiteX18" fmla="*/ 2842511 w 3761891"/>
              <a:gd name="connsiteY18" fmla="*/ 3276841 h 3329262"/>
              <a:gd name="connsiteX19" fmla="*/ 2823691 w 3761891"/>
              <a:gd name="connsiteY19" fmla="*/ 3292368 h 3329262"/>
              <a:gd name="connsiteX20" fmla="*/ 2702910 w 3761891"/>
              <a:gd name="connsiteY20" fmla="*/ 3329262 h 3329262"/>
              <a:gd name="connsiteX21" fmla="*/ 1046726 w 3761891"/>
              <a:gd name="connsiteY21" fmla="*/ 3329262 h 3329262"/>
              <a:gd name="connsiteX22" fmla="*/ 893974 w 3761891"/>
              <a:gd name="connsiteY22" fmla="*/ 3265990 h 3329262"/>
              <a:gd name="connsiteX23" fmla="*/ 883550 w 3761891"/>
              <a:gd name="connsiteY23" fmla="*/ 3250529 h 3329262"/>
              <a:gd name="connsiteX24" fmla="*/ 882566 w 3761891"/>
              <a:gd name="connsiteY24" fmla="*/ 3249619 h 3329262"/>
              <a:gd name="connsiteX25" fmla="*/ 856997 w 3761891"/>
              <a:gd name="connsiteY25" fmla="*/ 3214110 h 3329262"/>
              <a:gd name="connsiteX26" fmla="*/ 28905 w 3761891"/>
              <a:gd name="connsiteY26" fmla="*/ 1779812 h 3329262"/>
              <a:gd name="connsiteX27" fmla="*/ 0 w 3761891"/>
              <a:gd name="connsiteY27" fmla="*/ 1677601 h 3329262"/>
              <a:gd name="connsiteX28" fmla="*/ 2825 w 3761891"/>
              <a:gd name="connsiteY28" fmla="*/ 1647714 h 3329262"/>
              <a:gd name="connsiteX29" fmla="*/ 1647 w 3761891"/>
              <a:gd name="connsiteY29" fmla="*/ 1630828 h 3329262"/>
              <a:gd name="connsiteX30" fmla="*/ 28988 w 3761891"/>
              <a:gd name="connsiteY30" fmla="*/ 1549518 h 33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61891" h="3329262">
                <a:moveTo>
                  <a:pt x="28988" y="1549518"/>
                </a:moveTo>
                <a:lnTo>
                  <a:pt x="857080" y="115221"/>
                </a:lnTo>
                <a:cubicBezTo>
                  <a:pt x="871994" y="89390"/>
                  <a:pt x="891436" y="67805"/>
                  <a:pt x="913826" y="50888"/>
                </a:cubicBezTo>
                <a:lnTo>
                  <a:pt x="929030" y="43468"/>
                </a:lnTo>
                <a:lnTo>
                  <a:pt x="953509" y="26073"/>
                </a:lnTo>
                <a:cubicBezTo>
                  <a:pt x="984118" y="9445"/>
                  <a:pt x="1019195" y="0"/>
                  <a:pt x="1056478" y="0"/>
                </a:cubicBezTo>
                <a:lnTo>
                  <a:pt x="2712663" y="0"/>
                </a:lnTo>
                <a:cubicBezTo>
                  <a:pt x="2742490" y="0"/>
                  <a:pt x="2770904" y="6045"/>
                  <a:pt x="2796749" y="16976"/>
                </a:cubicBezTo>
                <a:lnTo>
                  <a:pt x="2821386" y="33587"/>
                </a:lnTo>
                <a:lnTo>
                  <a:pt x="2848078" y="46612"/>
                </a:lnTo>
                <a:cubicBezTo>
                  <a:pt x="2870467" y="63528"/>
                  <a:pt x="2889909" y="85114"/>
                  <a:pt x="2904822" y="110945"/>
                </a:cubicBezTo>
                <a:lnTo>
                  <a:pt x="3732914" y="1545242"/>
                </a:lnTo>
                <a:cubicBezTo>
                  <a:pt x="3755284" y="1583988"/>
                  <a:pt x="3764287" y="1626784"/>
                  <a:pt x="3761354" y="1668288"/>
                </a:cubicBezTo>
                <a:lnTo>
                  <a:pt x="3759241" y="1680884"/>
                </a:lnTo>
                <a:lnTo>
                  <a:pt x="3760171" y="1694227"/>
                </a:lnTo>
                <a:cubicBezTo>
                  <a:pt x="3756715" y="1722074"/>
                  <a:pt x="3747743" y="1749705"/>
                  <a:pt x="3732830" y="1775536"/>
                </a:cubicBezTo>
                <a:lnTo>
                  <a:pt x="2904738" y="3209833"/>
                </a:lnTo>
                <a:cubicBezTo>
                  <a:pt x="2889824" y="3235664"/>
                  <a:pt x="2870382" y="3257249"/>
                  <a:pt x="2847993" y="3274166"/>
                </a:cubicBezTo>
                <a:lnTo>
                  <a:pt x="2842511" y="3276841"/>
                </a:lnTo>
                <a:lnTo>
                  <a:pt x="2823691" y="3292368"/>
                </a:lnTo>
                <a:cubicBezTo>
                  <a:pt x="2789213" y="3315661"/>
                  <a:pt x="2747650" y="3329261"/>
                  <a:pt x="2702910" y="3329262"/>
                </a:cubicBezTo>
                <a:lnTo>
                  <a:pt x="1046726" y="3329262"/>
                </a:lnTo>
                <a:cubicBezTo>
                  <a:pt x="987073" y="3329262"/>
                  <a:pt x="933067" y="3305083"/>
                  <a:pt x="893974" y="3265990"/>
                </a:cubicBezTo>
                <a:lnTo>
                  <a:pt x="883550" y="3250529"/>
                </a:lnTo>
                <a:lnTo>
                  <a:pt x="882566" y="3249619"/>
                </a:lnTo>
                <a:cubicBezTo>
                  <a:pt x="873042" y="3238879"/>
                  <a:pt x="864454" y="3227025"/>
                  <a:pt x="856997" y="3214110"/>
                </a:cubicBezTo>
                <a:lnTo>
                  <a:pt x="28905" y="1779812"/>
                </a:lnTo>
                <a:cubicBezTo>
                  <a:pt x="10263" y="1747524"/>
                  <a:pt x="904" y="1712423"/>
                  <a:pt x="0" y="1677601"/>
                </a:cubicBezTo>
                <a:lnTo>
                  <a:pt x="2825" y="1647714"/>
                </a:lnTo>
                <a:lnTo>
                  <a:pt x="1647" y="1630828"/>
                </a:lnTo>
                <a:cubicBezTo>
                  <a:pt x="5103" y="1602980"/>
                  <a:pt x="14075" y="1575349"/>
                  <a:pt x="28988" y="1549518"/>
                </a:cubicBezTo>
                <a:close/>
              </a:path>
            </a:pathLst>
          </a:custGeom>
          <a:solidFill>
            <a:srgbClr val="5A1B58">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dirty="0">
                <a:latin typeface="Microsoft YaHei" charset="0"/>
                <a:ea typeface="Microsoft YaHei" charset="0"/>
                <a:cs typeface="Microsoft YaHei" charset="0"/>
              </a:rPr>
              <a:t>二</a:t>
            </a:r>
          </a:p>
        </p:txBody>
      </p:sp>
      <p:sp>
        <p:nvSpPr>
          <p:cNvPr id="10" name="五边形 9"/>
          <p:cNvSpPr/>
          <p:nvPr/>
        </p:nvSpPr>
        <p:spPr>
          <a:xfrm>
            <a:off x="-1" y="0"/>
            <a:ext cx="6286502"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a:latin typeface="Kaiti SC" charset="-122"/>
                <a:ea typeface="Kaiti SC" charset="-122"/>
                <a:cs typeface="Kaiti SC" charset="-122"/>
              </a:rPr>
              <a:t>资本主义的意识形态及其本质</a:t>
            </a:r>
          </a:p>
        </p:txBody>
      </p:sp>
      <p:sp>
        <p:nvSpPr>
          <p:cNvPr id="2" name="矩形 1"/>
          <p:cNvSpPr/>
          <p:nvPr/>
        </p:nvSpPr>
        <p:spPr>
          <a:xfrm>
            <a:off x="2439765" y="1139330"/>
            <a:ext cx="8186857" cy="461665"/>
          </a:xfrm>
          <a:prstGeom prst="rect">
            <a:avLst/>
          </a:prstGeom>
        </p:spPr>
        <p:txBody>
          <a:bodyPr wrap="none">
            <a:spAutoFit/>
          </a:bodyPr>
          <a:lstStyle/>
          <a:p>
            <a:r>
              <a:rPr lang="zh-CN" altLang="en-US" sz="2400" b="1" dirty="0">
                <a:latin typeface="Heiti SC Light" charset="-122"/>
                <a:ea typeface="Heiti SC Light" charset="-122"/>
                <a:cs typeface="Heiti SC Light" charset="-122"/>
              </a:rPr>
              <a:t>资本主义国家意识形态的本质，可以概括为以下两个方面：</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88" y="3871913"/>
            <a:ext cx="11601449" cy="2695305"/>
          </a:xfrm>
          <a:prstGeom prst="rect">
            <a:avLst/>
          </a:prstGeom>
          <a:effectLst>
            <a:softEdge rad="1206500"/>
          </a:effectLst>
        </p:spPr>
      </p:pic>
    </p:spTree>
    <p:extLst>
      <p:ext uri="{BB962C8B-B14F-4D97-AF65-F5344CB8AC3E}">
        <p14:creationId xmlns:p14="http://schemas.microsoft.com/office/powerpoint/2010/main" val="198947527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59"/>
          <p:cNvGrpSpPr/>
          <p:nvPr/>
        </p:nvGrpSpPr>
        <p:grpSpPr>
          <a:xfrm>
            <a:off x="1157288" y="1157288"/>
            <a:ext cx="10110597" cy="5324746"/>
            <a:chOff x="1264428" y="1152525"/>
            <a:chExt cx="6847285" cy="2795588"/>
          </a:xfrm>
        </p:grpSpPr>
        <p:sp>
          <p:nvSpPr>
            <p:cNvPr id="5" name="圆角矩形 4"/>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6" name="圆角矩形 5"/>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7" name="Freeform 76"/>
          <p:cNvSpPr>
            <a:spLocks noEditPoints="1"/>
          </p:cNvSpPr>
          <p:nvPr/>
        </p:nvSpPr>
        <p:spPr bwMode="auto">
          <a:xfrm>
            <a:off x="9157197" y="2248758"/>
            <a:ext cx="1454735" cy="1046186"/>
          </a:xfrm>
          <a:custGeom>
            <a:avLst/>
            <a:gdLst>
              <a:gd name="T0" fmla="*/ 72 w 72"/>
              <a:gd name="T1" fmla="*/ 35 h 56"/>
              <a:gd name="T2" fmla="*/ 31 w 72"/>
              <a:gd name="T3" fmla="*/ 43 h 56"/>
              <a:gd name="T4" fmla="*/ 31 w 72"/>
              <a:gd name="T5" fmla="*/ 53 h 56"/>
              <a:gd name="T6" fmla="*/ 71 w 72"/>
              <a:gd name="T7" fmla="*/ 44 h 56"/>
              <a:gd name="T8" fmla="*/ 72 w 72"/>
              <a:gd name="T9" fmla="*/ 47 h 56"/>
              <a:gd name="T10" fmla="*/ 30 w 72"/>
              <a:gd name="T11" fmla="*/ 56 h 56"/>
              <a:gd name="T12" fmla="*/ 29 w 72"/>
              <a:gd name="T13" fmla="*/ 56 h 56"/>
              <a:gd name="T14" fmla="*/ 2 w 72"/>
              <a:gd name="T15" fmla="*/ 39 h 56"/>
              <a:gd name="T16" fmla="*/ 2 w 72"/>
              <a:gd name="T17" fmla="*/ 29 h 56"/>
              <a:gd name="T18" fmla="*/ 5 w 72"/>
              <a:gd name="T19" fmla="*/ 28 h 56"/>
              <a:gd name="T20" fmla="*/ 5 w 72"/>
              <a:gd name="T21" fmla="*/ 29 h 56"/>
              <a:gd name="T22" fmla="*/ 40 w 72"/>
              <a:gd name="T23" fmla="*/ 37 h 56"/>
              <a:gd name="T24" fmla="*/ 40 w 72"/>
              <a:gd name="T25" fmla="*/ 33 h 56"/>
              <a:gd name="T26" fmla="*/ 40 w 72"/>
              <a:gd name="T27" fmla="*/ 29 h 56"/>
              <a:gd name="T28" fmla="*/ 5 w 72"/>
              <a:gd name="T29" fmla="*/ 22 h 56"/>
              <a:gd name="T30" fmla="*/ 5 w 72"/>
              <a:gd name="T31" fmla="*/ 19 h 56"/>
              <a:gd name="T32" fmla="*/ 5 w 72"/>
              <a:gd name="T33" fmla="*/ 19 h 56"/>
              <a:gd name="T34" fmla="*/ 5 w 72"/>
              <a:gd name="T35" fmla="*/ 19 h 56"/>
              <a:gd name="T36" fmla="*/ 5 w 72"/>
              <a:gd name="T37" fmla="*/ 19 h 56"/>
              <a:gd name="T38" fmla="*/ 7 w 72"/>
              <a:gd name="T39" fmla="*/ 18 h 56"/>
              <a:gd name="T40" fmla="*/ 7 w 72"/>
              <a:gd name="T41" fmla="*/ 16 h 56"/>
              <a:gd name="T42" fmla="*/ 40 w 72"/>
              <a:gd name="T43" fmla="*/ 24 h 56"/>
              <a:gd name="T44" fmla="*/ 40 w 72"/>
              <a:gd name="T45" fmla="*/ 21 h 56"/>
              <a:gd name="T46" fmla="*/ 40 w 72"/>
              <a:gd name="T47" fmla="*/ 17 h 56"/>
              <a:gd name="T48" fmla="*/ 7 w 72"/>
              <a:gd name="T49" fmla="*/ 9 h 56"/>
              <a:gd name="T50" fmla="*/ 7 w 72"/>
              <a:gd name="T51" fmla="*/ 6 h 56"/>
              <a:gd name="T52" fmla="*/ 33 w 72"/>
              <a:gd name="T53" fmla="*/ 0 h 56"/>
              <a:gd name="T54" fmla="*/ 63 w 72"/>
              <a:gd name="T55" fmla="*/ 6 h 56"/>
              <a:gd name="T56" fmla="*/ 63 w 72"/>
              <a:gd name="T57" fmla="*/ 14 h 56"/>
              <a:gd name="T58" fmla="*/ 60 w 72"/>
              <a:gd name="T59" fmla="*/ 15 h 56"/>
              <a:gd name="T60" fmla="*/ 64 w 72"/>
              <a:gd name="T61" fmla="*/ 16 h 56"/>
              <a:gd name="T62" fmla="*/ 64 w 72"/>
              <a:gd name="T63" fmla="*/ 25 h 56"/>
              <a:gd name="T64" fmla="*/ 58 w 72"/>
              <a:gd name="T65" fmla="*/ 29 h 56"/>
              <a:gd name="T66" fmla="*/ 72 w 72"/>
              <a:gd name="T67" fmla="*/ 33 h 56"/>
              <a:gd name="T68" fmla="*/ 72 w 72"/>
              <a:gd name="T69" fmla="*/ 35 h 56"/>
              <a:gd name="T70" fmla="*/ 33 w 72"/>
              <a:gd name="T71" fmla="*/ 50 h 56"/>
              <a:gd name="T72" fmla="*/ 33 w 72"/>
              <a:gd name="T73" fmla="*/ 50 h 56"/>
              <a:gd name="T74" fmla="*/ 70 w 72"/>
              <a:gd name="T75" fmla="*/ 43 h 56"/>
              <a:gd name="T76" fmla="*/ 70 w 72"/>
              <a:gd name="T77" fmla="*/ 42 h 56"/>
              <a:gd name="T78" fmla="*/ 33 w 72"/>
              <a:gd name="T79" fmla="*/ 50 h 56"/>
              <a:gd name="T80" fmla="*/ 33 w 72"/>
              <a:gd name="T81" fmla="*/ 47 h 56"/>
              <a:gd name="T82" fmla="*/ 33 w 72"/>
              <a:gd name="T83" fmla="*/ 48 h 56"/>
              <a:gd name="T84" fmla="*/ 70 w 72"/>
              <a:gd name="T85" fmla="*/ 40 h 56"/>
              <a:gd name="T86" fmla="*/ 70 w 72"/>
              <a:gd name="T87" fmla="*/ 39 h 56"/>
              <a:gd name="T88" fmla="*/ 33 w 72"/>
              <a:gd name="T89" fmla="*/ 47 h 56"/>
              <a:gd name="T90" fmla="*/ 32 w 72"/>
              <a:gd name="T91" fmla="*/ 45 h 56"/>
              <a:gd name="T92" fmla="*/ 33 w 72"/>
              <a:gd name="T93" fmla="*/ 46 h 56"/>
              <a:gd name="T94" fmla="*/ 70 w 72"/>
              <a:gd name="T95" fmla="*/ 38 h 56"/>
              <a:gd name="T96" fmla="*/ 70 w 72"/>
              <a:gd name="T97" fmla="*/ 37 h 56"/>
              <a:gd name="T98" fmla="*/ 32 w 72"/>
              <a:gd name="T9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56">
                <a:moveTo>
                  <a:pt x="72" y="35"/>
                </a:moveTo>
                <a:cubicBezTo>
                  <a:pt x="31" y="43"/>
                  <a:pt x="31" y="43"/>
                  <a:pt x="31" y="43"/>
                </a:cubicBezTo>
                <a:cubicBezTo>
                  <a:pt x="30" y="47"/>
                  <a:pt x="30" y="50"/>
                  <a:pt x="31" y="53"/>
                </a:cubicBezTo>
                <a:cubicBezTo>
                  <a:pt x="71" y="44"/>
                  <a:pt x="71" y="44"/>
                  <a:pt x="71" y="44"/>
                </a:cubicBezTo>
                <a:cubicBezTo>
                  <a:pt x="72" y="47"/>
                  <a:pt x="72" y="47"/>
                  <a:pt x="72" y="47"/>
                </a:cubicBezTo>
                <a:cubicBezTo>
                  <a:pt x="30" y="56"/>
                  <a:pt x="30" y="56"/>
                  <a:pt x="30" y="56"/>
                </a:cubicBezTo>
                <a:cubicBezTo>
                  <a:pt x="29" y="56"/>
                  <a:pt x="29" y="56"/>
                  <a:pt x="29" y="56"/>
                </a:cubicBezTo>
                <a:cubicBezTo>
                  <a:pt x="2" y="39"/>
                  <a:pt x="2" y="39"/>
                  <a:pt x="2" y="39"/>
                </a:cubicBezTo>
                <a:cubicBezTo>
                  <a:pt x="1" y="36"/>
                  <a:pt x="0" y="32"/>
                  <a:pt x="2" y="29"/>
                </a:cubicBezTo>
                <a:cubicBezTo>
                  <a:pt x="5" y="28"/>
                  <a:pt x="5" y="28"/>
                  <a:pt x="5" y="28"/>
                </a:cubicBezTo>
                <a:cubicBezTo>
                  <a:pt x="5" y="29"/>
                  <a:pt x="5" y="29"/>
                  <a:pt x="5" y="29"/>
                </a:cubicBezTo>
                <a:cubicBezTo>
                  <a:pt x="40" y="37"/>
                  <a:pt x="40" y="37"/>
                  <a:pt x="40" y="37"/>
                </a:cubicBezTo>
                <a:cubicBezTo>
                  <a:pt x="40" y="36"/>
                  <a:pt x="40" y="34"/>
                  <a:pt x="40" y="33"/>
                </a:cubicBezTo>
                <a:cubicBezTo>
                  <a:pt x="40" y="32"/>
                  <a:pt x="40" y="30"/>
                  <a:pt x="40" y="29"/>
                </a:cubicBezTo>
                <a:cubicBezTo>
                  <a:pt x="5" y="22"/>
                  <a:pt x="5" y="22"/>
                  <a:pt x="5" y="22"/>
                </a:cubicBezTo>
                <a:cubicBezTo>
                  <a:pt x="5" y="19"/>
                  <a:pt x="5" y="19"/>
                  <a:pt x="5" y="19"/>
                </a:cubicBezTo>
                <a:cubicBezTo>
                  <a:pt x="5" y="19"/>
                  <a:pt x="5" y="19"/>
                  <a:pt x="5" y="19"/>
                </a:cubicBezTo>
                <a:cubicBezTo>
                  <a:pt x="5" y="19"/>
                  <a:pt x="5" y="19"/>
                  <a:pt x="5" y="19"/>
                </a:cubicBezTo>
                <a:cubicBezTo>
                  <a:pt x="5" y="19"/>
                  <a:pt x="5" y="19"/>
                  <a:pt x="5" y="19"/>
                </a:cubicBezTo>
                <a:cubicBezTo>
                  <a:pt x="7" y="18"/>
                  <a:pt x="7" y="18"/>
                  <a:pt x="7" y="18"/>
                </a:cubicBezTo>
                <a:cubicBezTo>
                  <a:pt x="7" y="16"/>
                  <a:pt x="7" y="16"/>
                  <a:pt x="7" y="16"/>
                </a:cubicBezTo>
                <a:cubicBezTo>
                  <a:pt x="40" y="24"/>
                  <a:pt x="40" y="24"/>
                  <a:pt x="40" y="24"/>
                </a:cubicBezTo>
                <a:cubicBezTo>
                  <a:pt x="40" y="23"/>
                  <a:pt x="40" y="22"/>
                  <a:pt x="40" y="21"/>
                </a:cubicBezTo>
                <a:cubicBezTo>
                  <a:pt x="40" y="19"/>
                  <a:pt x="40" y="18"/>
                  <a:pt x="40" y="17"/>
                </a:cubicBezTo>
                <a:cubicBezTo>
                  <a:pt x="7" y="9"/>
                  <a:pt x="7" y="9"/>
                  <a:pt x="7" y="9"/>
                </a:cubicBezTo>
                <a:cubicBezTo>
                  <a:pt x="7" y="6"/>
                  <a:pt x="7" y="6"/>
                  <a:pt x="7" y="6"/>
                </a:cubicBezTo>
                <a:cubicBezTo>
                  <a:pt x="33" y="0"/>
                  <a:pt x="33" y="0"/>
                  <a:pt x="33" y="0"/>
                </a:cubicBezTo>
                <a:cubicBezTo>
                  <a:pt x="63" y="6"/>
                  <a:pt x="63" y="6"/>
                  <a:pt x="63" y="6"/>
                </a:cubicBezTo>
                <a:cubicBezTo>
                  <a:pt x="64" y="9"/>
                  <a:pt x="64" y="11"/>
                  <a:pt x="63" y="14"/>
                </a:cubicBezTo>
                <a:cubicBezTo>
                  <a:pt x="60" y="15"/>
                  <a:pt x="60" y="15"/>
                  <a:pt x="60" y="15"/>
                </a:cubicBezTo>
                <a:cubicBezTo>
                  <a:pt x="64" y="16"/>
                  <a:pt x="64" y="16"/>
                  <a:pt x="64" y="16"/>
                </a:cubicBezTo>
                <a:cubicBezTo>
                  <a:pt x="66" y="19"/>
                  <a:pt x="66" y="22"/>
                  <a:pt x="64" y="25"/>
                </a:cubicBezTo>
                <a:cubicBezTo>
                  <a:pt x="58" y="29"/>
                  <a:pt x="58" y="29"/>
                  <a:pt x="58" y="29"/>
                </a:cubicBezTo>
                <a:cubicBezTo>
                  <a:pt x="72" y="33"/>
                  <a:pt x="72" y="33"/>
                  <a:pt x="72" y="33"/>
                </a:cubicBezTo>
                <a:cubicBezTo>
                  <a:pt x="72" y="35"/>
                  <a:pt x="72" y="35"/>
                  <a:pt x="72" y="35"/>
                </a:cubicBezTo>
                <a:close/>
                <a:moveTo>
                  <a:pt x="33" y="50"/>
                </a:moveTo>
                <a:cubicBezTo>
                  <a:pt x="33" y="50"/>
                  <a:pt x="33" y="50"/>
                  <a:pt x="33" y="50"/>
                </a:cubicBezTo>
                <a:cubicBezTo>
                  <a:pt x="70" y="43"/>
                  <a:pt x="70" y="43"/>
                  <a:pt x="70" y="43"/>
                </a:cubicBezTo>
                <a:cubicBezTo>
                  <a:pt x="70" y="42"/>
                  <a:pt x="70" y="42"/>
                  <a:pt x="70" y="42"/>
                </a:cubicBezTo>
                <a:cubicBezTo>
                  <a:pt x="33" y="50"/>
                  <a:pt x="33" y="50"/>
                  <a:pt x="33" y="50"/>
                </a:cubicBezTo>
                <a:close/>
                <a:moveTo>
                  <a:pt x="33" y="47"/>
                </a:moveTo>
                <a:cubicBezTo>
                  <a:pt x="33" y="48"/>
                  <a:pt x="33" y="48"/>
                  <a:pt x="33" y="48"/>
                </a:cubicBezTo>
                <a:cubicBezTo>
                  <a:pt x="70" y="40"/>
                  <a:pt x="70" y="40"/>
                  <a:pt x="70" y="40"/>
                </a:cubicBezTo>
                <a:cubicBezTo>
                  <a:pt x="70" y="39"/>
                  <a:pt x="70" y="39"/>
                  <a:pt x="70" y="39"/>
                </a:cubicBezTo>
                <a:cubicBezTo>
                  <a:pt x="33" y="47"/>
                  <a:pt x="33" y="47"/>
                  <a:pt x="33" y="47"/>
                </a:cubicBezTo>
                <a:close/>
                <a:moveTo>
                  <a:pt x="32" y="45"/>
                </a:moveTo>
                <a:cubicBezTo>
                  <a:pt x="33" y="46"/>
                  <a:pt x="33" y="46"/>
                  <a:pt x="33" y="46"/>
                </a:cubicBezTo>
                <a:cubicBezTo>
                  <a:pt x="70" y="38"/>
                  <a:pt x="70" y="38"/>
                  <a:pt x="70" y="38"/>
                </a:cubicBezTo>
                <a:cubicBezTo>
                  <a:pt x="70" y="37"/>
                  <a:pt x="70" y="37"/>
                  <a:pt x="70" y="37"/>
                </a:cubicBezTo>
                <a:lnTo>
                  <a:pt x="32" y="45"/>
                </a:lnTo>
                <a:close/>
              </a:path>
            </a:pathLst>
          </a:custGeom>
          <a:solidFill>
            <a:schemeClr val="bg2">
              <a:lumMod val="75000"/>
              <a:alpha val="61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Agency FB" panose="020B0503020202020204" pitchFamily="34" charset="0"/>
            </a:endParaRPr>
          </a:p>
        </p:txBody>
      </p:sp>
      <p:sp>
        <p:nvSpPr>
          <p:cNvPr id="8" name="文本框 7"/>
          <p:cNvSpPr txBox="1"/>
          <p:nvPr/>
        </p:nvSpPr>
        <p:spPr>
          <a:xfrm>
            <a:off x="1466706" y="1588387"/>
            <a:ext cx="9348931" cy="4893647"/>
          </a:xfrm>
          <a:prstGeom prst="rect">
            <a:avLst/>
          </a:prstGeom>
          <a:noFill/>
        </p:spPr>
        <p:txBody>
          <a:bodyPr wrap="square" rtlCol="0" anchor="t">
            <a:spAutoFit/>
          </a:bodyPr>
          <a:lstStyle/>
          <a:p>
            <a:pPr marL="342900" indent="-342900">
              <a:buClr>
                <a:srgbClr val="6A1F5F"/>
              </a:buClr>
              <a:buFont typeface="ZapfDingbatsITC" charset="0"/>
              <a:buChar char="✤"/>
            </a:pPr>
            <a:r>
              <a:rPr lang="zh-CN" altLang="en-US" sz="2400" dirty="0">
                <a:latin typeface="Kaiti SC" charset="-122"/>
                <a:ea typeface="Kaiti SC" charset="-122"/>
                <a:cs typeface="Kaiti SC" charset="-122"/>
              </a:rPr>
              <a:t>在资本主义条件下，精神思想文化成果有相当一部分是以意识形态的形式被保存下来的。这些思想文化成果同样是人类文明进步的成就和体现。特别那些反映文艺复兴时期和资产阶级革命时期的资产阶级思想理论和观念，由于它们在反对封建主义和宗教神学，推动资产阶级革命的发展，以及促进资本主义国家建立的过程中曾起过积极作用，因而其主要社会作用是推动历史前进的，是进步的。</a:t>
            </a:r>
            <a:endParaRPr lang="en-US" altLang="zh-CN" sz="2400" dirty="0">
              <a:latin typeface="Kaiti SC" charset="-122"/>
              <a:ea typeface="Kaiti SC" charset="-122"/>
              <a:cs typeface="Kaiti SC" charset="-122"/>
            </a:endParaRPr>
          </a:p>
          <a:p>
            <a:pPr marL="342900" indent="-342900">
              <a:buClr>
                <a:srgbClr val="6A1F5F"/>
              </a:buClr>
              <a:buFont typeface="ZapfDingbatsITC" charset="0"/>
              <a:buChar char="✤"/>
            </a:pPr>
            <a:r>
              <a:rPr lang="zh-CN" altLang="en-US" sz="2400" dirty="0">
                <a:latin typeface="Kaiti SC" charset="-122"/>
                <a:ea typeface="Kaiti SC" charset="-122"/>
                <a:cs typeface="Kaiti SC" charset="-122"/>
              </a:rPr>
              <a:t>资本主义意识形态作为资产阶级经济和政治的集中反映，是为巩固资产阶级的政治统治、维护资本主义的政治制度，为资产阶级的阶级剥削和压迫服务的，具有极大的阶级和历史局限性，必须加以分析、批判和摒弃。</a:t>
            </a:r>
          </a:p>
          <a:p>
            <a:pPr marL="342900" indent="-342900">
              <a:buClr>
                <a:srgbClr val="6A1F5F"/>
              </a:buClr>
              <a:buFont typeface="ZapfDingbatsITC" charset="0"/>
              <a:buChar char="✤"/>
            </a:pPr>
            <a:endParaRPr lang="zh-CN" altLang="en-US" sz="2400" dirty="0">
              <a:latin typeface="Kaiti SC" charset="-122"/>
              <a:ea typeface="Kaiti SC" charset="-122"/>
              <a:cs typeface="Kaiti SC" charset="-122"/>
            </a:endParaRPr>
          </a:p>
          <a:p>
            <a:pPr marL="342900" indent="-342900">
              <a:buClr>
                <a:srgbClr val="6A1F5F"/>
              </a:buClr>
              <a:buFont typeface="ZapfDingbatsITC" charset="0"/>
              <a:buChar char="✤"/>
            </a:pPr>
            <a:endParaRPr lang="zh-CN" altLang="en-US" sz="2400" dirty="0">
              <a:latin typeface="Kaiti SC" charset="-122"/>
              <a:ea typeface="Kaiti SC" charset="-122"/>
              <a:cs typeface="Kaiti SC" charset="-122"/>
            </a:endParaRPr>
          </a:p>
        </p:txBody>
      </p:sp>
      <p:sp>
        <p:nvSpPr>
          <p:cNvPr id="9" name="五边形 8"/>
          <p:cNvSpPr/>
          <p:nvPr/>
        </p:nvSpPr>
        <p:spPr>
          <a:xfrm>
            <a:off x="-1" y="0"/>
            <a:ext cx="6286502"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a:latin typeface="Kaiti SC" charset="-122"/>
                <a:ea typeface="Kaiti SC" charset="-122"/>
                <a:cs typeface="Kaiti SC" charset="-122"/>
              </a:rPr>
              <a:t>资本主义</a:t>
            </a:r>
            <a:r>
              <a:rPr kumimoji="1" lang="zh-CN" altLang="en-US" sz="3200" b="1">
                <a:latin typeface="Kaiti SC" charset="-122"/>
                <a:ea typeface="Kaiti SC" charset="-122"/>
                <a:cs typeface="Kaiti SC" charset="-122"/>
              </a:rPr>
              <a:t>的意识形态及其本质</a:t>
            </a:r>
            <a:endParaRPr kumimoji="1" lang="zh-CN" altLang="en-US" sz="3200" b="1" dirty="0">
              <a:latin typeface="Kaiti SC" charset="-122"/>
              <a:ea typeface="Kaiti SC" charset="-122"/>
              <a:cs typeface="Kaiti SC" charset="-122"/>
            </a:endParaRPr>
          </a:p>
        </p:txBody>
      </p:sp>
    </p:spTree>
    <p:extLst>
      <p:ext uri="{BB962C8B-B14F-4D97-AF65-F5344CB8AC3E}">
        <p14:creationId xmlns:p14="http://schemas.microsoft.com/office/powerpoint/2010/main" val="1827215329"/>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9"/>
          <p:cNvSpPr>
            <a:spLocks noChangeArrowheads="1"/>
          </p:cNvSpPr>
          <p:nvPr/>
        </p:nvSpPr>
        <p:spPr bwMode="auto">
          <a:xfrm>
            <a:off x="1376432" y="2980195"/>
            <a:ext cx="591998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charset="0"/>
                <a:ea typeface="等线" charset="0"/>
                <a:cs typeface="等线" charset="0"/>
              </a:defRPr>
            </a:lvl1pPr>
            <a:lvl2pPr marL="742950" indent="-285750">
              <a:defRPr>
                <a:solidFill>
                  <a:schemeClr val="tx1"/>
                </a:solidFill>
                <a:latin typeface="等线" charset="0"/>
                <a:ea typeface="等线" charset="0"/>
                <a:cs typeface="等线" charset="0"/>
              </a:defRPr>
            </a:lvl2pPr>
            <a:lvl3pPr marL="1143000" indent="-228600">
              <a:defRPr>
                <a:solidFill>
                  <a:schemeClr val="tx1"/>
                </a:solidFill>
                <a:latin typeface="等线" charset="0"/>
                <a:ea typeface="等线" charset="0"/>
                <a:cs typeface="等线" charset="0"/>
              </a:defRPr>
            </a:lvl3pPr>
            <a:lvl4pPr marL="1600200" indent="-228600">
              <a:defRPr>
                <a:solidFill>
                  <a:schemeClr val="tx1"/>
                </a:solidFill>
                <a:latin typeface="等线" charset="0"/>
                <a:ea typeface="等线" charset="0"/>
                <a:cs typeface="等线" charset="0"/>
              </a:defRPr>
            </a:lvl4pPr>
            <a:lvl5pPr marL="2057400" indent="-228600">
              <a:defRPr>
                <a:solidFill>
                  <a:schemeClr val="tx1"/>
                </a:solidFill>
                <a:latin typeface="等线" charset="0"/>
                <a:ea typeface="等线" charset="0"/>
                <a:cs typeface="等线" charset="0"/>
              </a:defRPr>
            </a:lvl5pPr>
            <a:lvl6pPr marL="2514600" indent="-228600" fontAlgn="base">
              <a:spcBef>
                <a:spcPct val="0"/>
              </a:spcBef>
              <a:spcAft>
                <a:spcPct val="0"/>
              </a:spcAft>
              <a:defRPr>
                <a:solidFill>
                  <a:schemeClr val="tx1"/>
                </a:solidFill>
                <a:latin typeface="等线" charset="0"/>
                <a:ea typeface="等线" charset="0"/>
                <a:cs typeface="等线" charset="0"/>
              </a:defRPr>
            </a:lvl6pPr>
            <a:lvl7pPr marL="2971800" indent="-228600" fontAlgn="base">
              <a:spcBef>
                <a:spcPct val="0"/>
              </a:spcBef>
              <a:spcAft>
                <a:spcPct val="0"/>
              </a:spcAft>
              <a:defRPr>
                <a:solidFill>
                  <a:schemeClr val="tx1"/>
                </a:solidFill>
                <a:latin typeface="等线" charset="0"/>
                <a:ea typeface="等线" charset="0"/>
                <a:cs typeface="等线" charset="0"/>
              </a:defRPr>
            </a:lvl7pPr>
            <a:lvl8pPr marL="3429000" indent="-228600" fontAlgn="base">
              <a:spcBef>
                <a:spcPct val="0"/>
              </a:spcBef>
              <a:spcAft>
                <a:spcPct val="0"/>
              </a:spcAft>
              <a:defRPr>
                <a:solidFill>
                  <a:schemeClr val="tx1"/>
                </a:solidFill>
                <a:latin typeface="等线" charset="0"/>
                <a:ea typeface="等线" charset="0"/>
                <a:cs typeface="等线" charset="0"/>
              </a:defRPr>
            </a:lvl8pPr>
            <a:lvl9pPr marL="3886200" indent="-228600" fontAlgn="base">
              <a:spcBef>
                <a:spcPct val="0"/>
              </a:spcBef>
              <a:spcAft>
                <a:spcPct val="0"/>
              </a:spcAft>
              <a:defRPr>
                <a:solidFill>
                  <a:schemeClr val="tx1"/>
                </a:solidFill>
                <a:latin typeface="等线" charset="0"/>
                <a:ea typeface="等线" charset="0"/>
                <a:cs typeface="等线" charset="0"/>
              </a:defRPr>
            </a:lvl9pPr>
          </a:lstStyle>
          <a:p>
            <a:pPr eaLnBrk="1" hangingPunct="1"/>
            <a:r>
              <a:rPr lang="zh-CN" altLang="en-US" sz="4000" dirty="0">
                <a:solidFill>
                  <a:srgbClr val="6A005F"/>
                </a:solidFill>
                <a:latin typeface="华康俪金黑W8(P)" charset="0"/>
                <a:ea typeface="华康俪金黑W8(P)" charset="0"/>
                <a:cs typeface="华康俪金黑W8(P)" charset="0"/>
              </a:rPr>
              <a:t>谢谢观看！</a:t>
            </a:r>
          </a:p>
        </p:txBody>
      </p:sp>
      <p:grpSp>
        <p:nvGrpSpPr>
          <p:cNvPr id="7" name="组合 23"/>
          <p:cNvGrpSpPr>
            <a:grpSpLocks/>
          </p:cNvGrpSpPr>
          <p:nvPr/>
        </p:nvGrpSpPr>
        <p:grpSpPr bwMode="auto">
          <a:xfrm>
            <a:off x="-138114" y="4672470"/>
            <a:ext cx="12476575" cy="2190294"/>
            <a:chOff x="-200025" y="5236596"/>
            <a:chExt cx="12534900" cy="1621404"/>
          </a:xfrm>
        </p:grpSpPr>
        <p:pic>
          <p:nvPicPr>
            <p:cNvPr id="8" name="图片 7"/>
            <p:cNvPicPr>
              <a:picLocks noChangeAspect="1"/>
            </p:cNvPicPr>
            <p:nvPr/>
          </p:nvPicPr>
          <p:blipFill rotWithShape="1">
            <a:blip r:embed="rId2" cstate="hqprint">
              <a:extLst>
                <a:ext uri="{28A0092B-C50C-407E-A947-70E740481C1C}">
                  <a14:useLocalDpi xmlns:a14="http://schemas.microsoft.com/office/drawing/2010/main" val="0"/>
                </a:ext>
              </a:extLst>
            </a:blip>
            <a:srcRect l="-1163" t="-5069" r="-973" b="28208"/>
            <a:stretch/>
          </p:blipFill>
          <p:spPr>
            <a:xfrm>
              <a:off x="-200025" y="5236596"/>
              <a:ext cx="12534900" cy="1621404"/>
            </a:xfrm>
            <a:custGeom>
              <a:avLst/>
              <a:gdLst>
                <a:gd name="connsiteX0" fmla="*/ 0 w 12534900"/>
                <a:gd name="connsiteY0" fmla="*/ 0 h 1621404"/>
                <a:gd name="connsiteX1" fmla="*/ 12534900 w 12534900"/>
                <a:gd name="connsiteY1" fmla="*/ 0 h 1621404"/>
                <a:gd name="connsiteX2" fmla="*/ 12534900 w 12534900"/>
                <a:gd name="connsiteY2" fmla="*/ 1621404 h 1621404"/>
                <a:gd name="connsiteX3" fmla="*/ 0 w 12534900"/>
                <a:gd name="connsiteY3" fmla="*/ 1621404 h 1621404"/>
              </a:gdLst>
              <a:ahLst/>
              <a:cxnLst>
                <a:cxn ang="0">
                  <a:pos x="connsiteX0" y="connsiteY0"/>
                </a:cxn>
                <a:cxn ang="0">
                  <a:pos x="connsiteX1" y="connsiteY1"/>
                </a:cxn>
                <a:cxn ang="0">
                  <a:pos x="connsiteX2" y="connsiteY2"/>
                </a:cxn>
                <a:cxn ang="0">
                  <a:pos x="connsiteX3" y="connsiteY3"/>
                </a:cxn>
              </a:cxnLst>
              <a:rect l="l" t="t" r="r" b="b"/>
              <a:pathLst>
                <a:path w="12534900" h="1621404">
                  <a:moveTo>
                    <a:pt x="0" y="0"/>
                  </a:moveTo>
                  <a:lnTo>
                    <a:pt x="12534900" y="0"/>
                  </a:lnTo>
                  <a:lnTo>
                    <a:pt x="12534900" y="1621404"/>
                  </a:lnTo>
                  <a:lnTo>
                    <a:pt x="0" y="1621404"/>
                  </a:lnTo>
                  <a:close/>
                </a:path>
              </a:pathLst>
            </a:custGeom>
          </p:spPr>
        </p:pic>
        <p:sp>
          <p:nvSpPr>
            <p:cNvPr id="9" name="矩形 8"/>
            <p:cNvSpPr/>
            <p:nvPr/>
          </p:nvSpPr>
          <p:spPr>
            <a:xfrm>
              <a:off x="5042604" y="5734570"/>
              <a:ext cx="101585" cy="133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矩形 9"/>
            <p:cNvSpPr/>
            <p:nvPr/>
          </p:nvSpPr>
          <p:spPr>
            <a:xfrm>
              <a:off x="5195978" y="5734570"/>
              <a:ext cx="99594" cy="133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矩形 10"/>
            <p:cNvSpPr/>
            <p:nvPr/>
          </p:nvSpPr>
          <p:spPr>
            <a:xfrm>
              <a:off x="5347361" y="5734570"/>
              <a:ext cx="101586" cy="133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2" name="矩形 11"/>
          <p:cNvSpPr/>
          <p:nvPr/>
        </p:nvSpPr>
        <p:spPr>
          <a:xfrm>
            <a:off x="5278438" y="0"/>
            <a:ext cx="6913562" cy="1014413"/>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t="44612" b="27318"/>
          <a:stretch/>
        </p:blipFill>
        <p:spPr>
          <a:xfrm>
            <a:off x="-9053" y="0"/>
            <a:ext cx="12201053" cy="3424750"/>
          </a:xfrm>
          <a:custGeom>
            <a:avLst/>
            <a:gdLst>
              <a:gd name="connsiteX0" fmla="*/ 857061 w 12192000"/>
              <a:gd name="connsiteY0" fmla="*/ 0 h 3422209"/>
              <a:gd name="connsiteX1" fmla="*/ 7429877 w 12192000"/>
              <a:gd name="connsiteY1" fmla="*/ 9053 h 3422209"/>
              <a:gd name="connsiteX2" fmla="*/ 12182946 w 12192000"/>
              <a:gd name="connsiteY2" fmla="*/ 126748 h 3422209"/>
              <a:gd name="connsiteX3" fmla="*/ 12192000 w 12192000"/>
              <a:gd name="connsiteY3" fmla="*/ 3422209 h 3422209"/>
              <a:gd name="connsiteX4" fmla="*/ 0 w 12192000"/>
              <a:gd name="connsiteY4" fmla="*/ 1622352 h 3422209"/>
              <a:gd name="connsiteX5" fmla="*/ 0 w 12192000"/>
              <a:gd name="connsiteY5" fmla="*/ 419602 h 342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422209">
                <a:moveTo>
                  <a:pt x="857061" y="0"/>
                </a:moveTo>
                <a:lnTo>
                  <a:pt x="7429877" y="9053"/>
                </a:lnTo>
                <a:lnTo>
                  <a:pt x="12182946" y="126748"/>
                </a:lnTo>
                <a:lnTo>
                  <a:pt x="12192000" y="3422209"/>
                </a:lnTo>
                <a:lnTo>
                  <a:pt x="0" y="1622352"/>
                </a:lnTo>
                <a:lnTo>
                  <a:pt x="0" y="419602"/>
                </a:lnTo>
                <a:close/>
              </a:path>
            </a:pathLst>
          </a:custGeom>
        </p:spPr>
      </p:pic>
      <p:sp>
        <p:nvSpPr>
          <p:cNvPr id="14" name="直角三角形 13"/>
          <p:cNvSpPr/>
          <p:nvPr/>
        </p:nvSpPr>
        <p:spPr>
          <a:xfrm flipV="1">
            <a:off x="0" y="0"/>
            <a:ext cx="3032125" cy="2706688"/>
          </a:xfrm>
          <a:prstGeom prst="rtTriangle">
            <a:avLst/>
          </a:prstGeom>
          <a:solidFill>
            <a:srgbClr val="6A005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5" name="直接连接符 17"/>
          <p:cNvCxnSpPr>
            <a:cxnSpLocks/>
          </p:cNvCxnSpPr>
          <p:nvPr/>
        </p:nvCxnSpPr>
        <p:spPr>
          <a:xfrm flipH="1">
            <a:off x="1046072" y="1992886"/>
            <a:ext cx="33511" cy="1941337"/>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8"/>
          <p:cNvCxnSpPr/>
          <p:nvPr/>
        </p:nvCxnSpPr>
        <p:spPr>
          <a:xfrm flipV="1">
            <a:off x="626835" y="2818518"/>
            <a:ext cx="4705077" cy="49847"/>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08882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1 Rectángulo"/>
          <p:cNvSpPr/>
          <p:nvPr/>
        </p:nvSpPr>
        <p:spPr>
          <a:xfrm>
            <a:off x="4933681" y="1038939"/>
            <a:ext cx="5168679" cy="564623"/>
          </a:xfrm>
          <a:prstGeom prst="parallelogram">
            <a:avLst/>
          </a:prstGeom>
          <a:solidFill>
            <a:srgbClr val="7E487F">
              <a:alpha val="96000"/>
            </a:srgbClr>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anchor="ctr"/>
          <a:lstStyle/>
          <a:p>
            <a:pPr algn="ctr">
              <a:defRPr/>
            </a:pPr>
            <a:r>
              <a:rPr lang="zh-CN" altLang="en-US" sz="3200" b="1" dirty="0">
                <a:solidFill>
                  <a:schemeClr val="bg1"/>
                </a:solidFill>
                <a:latin typeface="Kaiti SC" charset="-122"/>
                <a:ea typeface="Kaiti SC" charset="-122"/>
                <a:cs typeface="Kaiti SC" charset="-122"/>
              </a:rPr>
              <a:t>使用价值与价值</a:t>
            </a:r>
            <a:endParaRPr lang="es-ES" sz="3200" b="1" dirty="0">
              <a:solidFill>
                <a:schemeClr val="bg1"/>
              </a:solidFill>
              <a:latin typeface="Kaiti SC" charset="-122"/>
              <a:ea typeface="Kaiti SC" charset="-122"/>
              <a:cs typeface="Kaiti SC" charset="-122"/>
            </a:endParaRPr>
          </a:p>
        </p:txBody>
      </p:sp>
      <p:sp>
        <p:nvSpPr>
          <p:cNvPr id="4" name="矩形 3"/>
          <p:cNvSpPr/>
          <p:nvPr/>
        </p:nvSpPr>
        <p:spPr>
          <a:xfrm flipV="1">
            <a:off x="4933681" y="1038938"/>
            <a:ext cx="6926316" cy="5762373"/>
          </a:xfrm>
          <a:prstGeom prst="rect">
            <a:avLst/>
          </a:prstGeom>
          <a:noFill/>
          <a:ln w="76200">
            <a:solidFill>
              <a:srgbClr val="7E487F">
                <a:alpha val="82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Text Box 6"/>
          <p:cNvSpPr txBox="1">
            <a:spLocks noChangeArrowheads="1"/>
          </p:cNvSpPr>
          <p:nvPr/>
        </p:nvSpPr>
        <p:spPr bwMode="auto">
          <a:xfrm>
            <a:off x="4933681" y="2046542"/>
            <a:ext cx="6926316" cy="15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marL="342900" indent="-342900" eaLnBrk="1" hangingPunct="1">
              <a:spcBef>
                <a:spcPct val="0"/>
              </a:spcBef>
              <a:buClr>
                <a:srgbClr val="6A1F5F"/>
              </a:buClr>
              <a:buFont typeface="ZapfDingbatsITC" charset="0"/>
              <a:buChar char="✤"/>
            </a:pPr>
            <a:r>
              <a:rPr lang="zh-CN" altLang="zh-CN" b="1" dirty="0">
                <a:latin typeface="宋体" charset="0"/>
                <a:ea typeface="宋体" charset="0"/>
              </a:rPr>
              <a:t>使用价值</a:t>
            </a:r>
            <a:r>
              <a:rPr lang="zh-CN" altLang="en-US" b="1" dirty="0">
                <a:latin typeface="宋体" charset="0"/>
                <a:ea typeface="宋体" charset="0"/>
              </a:rPr>
              <a:t>是</a:t>
            </a:r>
            <a:r>
              <a:rPr lang="zh-CN" altLang="zh-CN" b="1" dirty="0">
                <a:latin typeface="宋体" charset="0"/>
                <a:ea typeface="宋体" charset="0"/>
              </a:rPr>
              <a:t>商品能够满足人们某种需要的有用性</a:t>
            </a:r>
            <a:r>
              <a:rPr lang="zh-CN" altLang="en-US" b="1" dirty="0">
                <a:latin typeface="宋体" charset="0"/>
                <a:ea typeface="宋体" charset="0"/>
              </a:rPr>
              <a:t>，是商品的自然属性，是一切劳动产品的共有属性，满足别人的、社会的需要</a:t>
            </a:r>
            <a:r>
              <a:rPr lang="zh-CN" altLang="zh-CN" b="1" dirty="0">
                <a:latin typeface="宋体" charset="0"/>
                <a:ea typeface="宋体" charset="0"/>
              </a:rPr>
              <a:t>。 </a:t>
            </a:r>
            <a:r>
              <a:rPr lang="zh-CN" altLang="en-US" b="1" dirty="0">
                <a:latin typeface="宋体" charset="0"/>
                <a:ea typeface="宋体" charset="0"/>
              </a:rPr>
              <a:t>使用价值构成社会财富的物质内容。</a:t>
            </a:r>
            <a:endParaRPr lang="zh-CN" altLang="zh-CN" b="1" dirty="0">
              <a:latin typeface="宋体" charset="0"/>
              <a:ea typeface="宋体" charset="0"/>
            </a:endParaRPr>
          </a:p>
        </p:txBody>
      </p:sp>
      <p:sp>
        <p:nvSpPr>
          <p:cNvPr id="11" name="Text Box 8"/>
          <p:cNvSpPr txBox="1">
            <a:spLocks noChangeArrowheads="1"/>
          </p:cNvSpPr>
          <p:nvPr/>
        </p:nvSpPr>
        <p:spPr bwMode="auto">
          <a:xfrm>
            <a:off x="4933681" y="3659810"/>
            <a:ext cx="6926316" cy="15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spcBef>
                <a:spcPct val="20000"/>
              </a:spcBef>
              <a:buChar char="•"/>
              <a:defRPr sz="2400">
                <a:solidFill>
                  <a:schemeClr val="tx1"/>
                </a:solidFill>
                <a:latin typeface="Arial" charset="0"/>
                <a:ea typeface="黑体" charset="0"/>
              </a:defRPr>
            </a:lvl1pPr>
            <a:lvl2pPr marL="742950" indent="-285750" eaLnBrk="0" hangingPunct="0">
              <a:spcBef>
                <a:spcPct val="20000"/>
              </a:spcBef>
              <a:buChar char="–"/>
              <a:defRPr sz="2000">
                <a:solidFill>
                  <a:schemeClr val="tx1"/>
                </a:solidFill>
                <a:latin typeface="Arial" charset="0"/>
                <a:ea typeface="黑体" charset="0"/>
              </a:defRPr>
            </a:lvl2pPr>
            <a:lvl3pPr marL="1143000" indent="-228600" eaLnBrk="0" hangingPunct="0">
              <a:spcBef>
                <a:spcPct val="20000"/>
              </a:spcBef>
              <a:buChar char="•"/>
              <a:defRPr>
                <a:solidFill>
                  <a:schemeClr val="tx1"/>
                </a:solidFill>
                <a:latin typeface="Arial" charset="0"/>
                <a:ea typeface="黑体" charset="0"/>
              </a:defRPr>
            </a:lvl3pPr>
            <a:lvl4pPr marL="1600200" indent="-228600" eaLnBrk="0" hangingPunct="0">
              <a:spcBef>
                <a:spcPct val="20000"/>
              </a:spcBef>
              <a:buChar char="–"/>
              <a:defRPr sz="1600">
                <a:solidFill>
                  <a:schemeClr val="tx1"/>
                </a:solidFill>
                <a:latin typeface="Arial" charset="0"/>
                <a:ea typeface="黑体" charset="0"/>
              </a:defRPr>
            </a:lvl4pPr>
            <a:lvl5pPr marL="2057400" indent="-228600" eaLnBrk="0" hangingPunct="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marL="342900" indent="-342900" eaLnBrk="1" hangingPunct="1">
              <a:spcBef>
                <a:spcPct val="0"/>
              </a:spcBef>
              <a:buClr>
                <a:srgbClr val="6A1F5F"/>
              </a:buClr>
              <a:buFont typeface="ZapfDingbatsITC" charset="0"/>
              <a:buChar char="✤"/>
            </a:pPr>
            <a:r>
              <a:rPr lang="zh-CN" altLang="zh-CN" b="1" dirty="0">
                <a:latin typeface="宋体" charset="0"/>
                <a:ea typeface="宋体" charset="0"/>
              </a:rPr>
              <a:t>决定商品交换比例的，不是商品的使用价值，而是价值。价值是</a:t>
            </a:r>
            <a:r>
              <a:rPr lang="zh-CN" altLang="en-US" b="1" dirty="0">
                <a:latin typeface="宋体" charset="0"/>
                <a:ea typeface="宋体" charset="0"/>
              </a:rPr>
              <a:t>凝结在商品中的无差别的一般人类劳动，即脑力和体力的耗费。价值是商品的社会属性</a:t>
            </a:r>
            <a:r>
              <a:rPr lang="zh-CN" altLang="zh-CN" b="1" dirty="0">
                <a:latin typeface="宋体" charset="0"/>
                <a:ea typeface="宋体" charset="0"/>
              </a:rPr>
              <a:t>。</a:t>
            </a:r>
          </a:p>
        </p:txBody>
      </p:sp>
      <p:sp>
        <p:nvSpPr>
          <p:cNvPr id="7" name="矩形 6"/>
          <p:cNvSpPr/>
          <p:nvPr/>
        </p:nvSpPr>
        <p:spPr>
          <a:xfrm>
            <a:off x="4933681" y="5231652"/>
            <a:ext cx="6926316" cy="1569660"/>
          </a:xfrm>
          <a:prstGeom prst="rect">
            <a:avLst/>
          </a:prstGeom>
        </p:spPr>
        <p:txBody>
          <a:bodyPr wrap="square">
            <a:spAutoFit/>
          </a:bodyPr>
          <a:lstStyle/>
          <a:p>
            <a:pPr marL="342900" indent="-342900">
              <a:spcBef>
                <a:spcPct val="0"/>
              </a:spcBef>
              <a:buClr>
                <a:srgbClr val="6A1F5F"/>
              </a:buClr>
              <a:buFont typeface="ZapfDingbatsITC" charset="0"/>
              <a:buChar char="✤"/>
            </a:pPr>
            <a:r>
              <a:rPr lang="zh-CN" altLang="en-US" sz="2400" b="1" dirty="0">
                <a:latin typeface="宋体" charset="0"/>
                <a:ea typeface="宋体" charset="0"/>
              </a:rPr>
              <a:t>价值是</a:t>
            </a:r>
            <a:r>
              <a:rPr lang="zh-CN" altLang="zh-CN" sz="2400" b="1" dirty="0">
                <a:latin typeface="宋体" charset="0"/>
                <a:ea typeface="宋体" charset="0"/>
              </a:rPr>
              <a:t>交换价值</a:t>
            </a:r>
            <a:r>
              <a:rPr lang="zh-CN" altLang="en-US" sz="2400" b="1" dirty="0">
                <a:latin typeface="宋体" charset="0"/>
                <a:ea typeface="宋体" charset="0"/>
              </a:rPr>
              <a:t>的基础，交换价值是价值的表现形式，二者对立统一。</a:t>
            </a:r>
            <a:endParaRPr lang="en-US" altLang="zh-CN" sz="2400" b="1" dirty="0">
              <a:latin typeface="宋体" charset="0"/>
              <a:ea typeface="宋体" charset="0"/>
            </a:endParaRPr>
          </a:p>
          <a:p>
            <a:pPr marL="342900" indent="-342900">
              <a:spcBef>
                <a:spcPct val="0"/>
              </a:spcBef>
              <a:buClr>
                <a:srgbClr val="6A1F5F"/>
              </a:buClr>
              <a:buFont typeface="ZapfDingbatsITC" charset="0"/>
              <a:buChar char="✤"/>
            </a:pPr>
            <a:r>
              <a:rPr lang="zh-CN" altLang="en-US" sz="2400" b="1" dirty="0">
                <a:latin typeface="宋体" charset="0"/>
                <a:ea typeface="宋体" charset="0"/>
              </a:rPr>
              <a:t>商品交换实际是商品生产者之间相互交换劳动的关系。</a:t>
            </a:r>
            <a:endParaRPr lang="zh-CN" altLang="zh-CN" sz="2400" b="1" dirty="0">
              <a:latin typeface="宋体" charset="0"/>
              <a:ea typeface="宋体" charset="0"/>
            </a:endParaRPr>
          </a:p>
        </p:txBody>
      </p:sp>
      <p:pic>
        <p:nvPicPr>
          <p:cNvPr id="14" name="Picture 11" descr="2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215" y="3649662"/>
            <a:ext cx="4554071" cy="2425317"/>
          </a:xfrm>
          <a:prstGeom prst="rect">
            <a:avLst/>
          </a:prstGeom>
          <a:noFill/>
          <a:ln w="9525">
            <a:solidFill>
              <a:srgbClr val="003399"/>
            </a:solidFill>
            <a:miter lim="800000"/>
            <a:headEnd/>
            <a:tailEnd/>
          </a:ln>
          <a:extLst>
            <a:ext uri="{909E8E84-426E-40DD-AFC4-6F175D3DCCD1}">
              <a14:hiddenFill xmlns:a14="http://schemas.microsoft.com/office/drawing/2010/main">
                <a:solidFill>
                  <a:srgbClr val="FFFFFF"/>
                </a:solidFill>
              </a14:hiddenFill>
            </a:ext>
          </a:extLst>
        </p:spPr>
      </p:pic>
      <p:pic>
        <p:nvPicPr>
          <p:cNvPr id="15" name="Picture 17" descr="c:\documents and settings\administrator\application data\360se6\User Data\temp\u=3771674761,3944668241&amp;fm=21&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14" y="1373615"/>
            <a:ext cx="4554071"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五边形 17"/>
          <p:cNvSpPr/>
          <p:nvPr/>
        </p:nvSpPr>
        <p:spPr>
          <a:xfrm>
            <a:off x="-1" y="0"/>
            <a:ext cx="4751295"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a:latin typeface="Kaiti SC" charset="-122"/>
                <a:ea typeface="Kaiti SC" charset="-122"/>
                <a:cs typeface="Kaiti SC" charset="-122"/>
              </a:rPr>
              <a:t>商品经济的形成与发展</a:t>
            </a:r>
          </a:p>
        </p:txBody>
      </p:sp>
    </p:spTree>
    <p:extLst>
      <p:ext uri="{BB962C8B-B14F-4D97-AF65-F5344CB8AC3E}">
        <p14:creationId xmlns:p14="http://schemas.microsoft.com/office/powerpoint/2010/main" val="151973928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1" descr="打铁"/>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8593" y="1456487"/>
            <a:ext cx="178752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2" descr="木匠"/>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673" y="1456487"/>
            <a:ext cx="1831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3" descr="打铁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8491" y="1461945"/>
            <a:ext cx="1855787"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4" descr="木匠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8515" y="1418387"/>
            <a:ext cx="18510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组合 59"/>
          <p:cNvGrpSpPr/>
          <p:nvPr/>
        </p:nvGrpSpPr>
        <p:grpSpPr>
          <a:xfrm>
            <a:off x="993673" y="3888441"/>
            <a:ext cx="9986682" cy="1454523"/>
            <a:chOff x="1264428" y="1152525"/>
            <a:chExt cx="6847285" cy="2795588"/>
          </a:xfrm>
        </p:grpSpPr>
        <p:sp>
          <p:nvSpPr>
            <p:cNvPr id="23" name="圆角矩形 22"/>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24" name="圆角矩形 23"/>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25" name="Text Box 15"/>
          <p:cNvSpPr txBox="1">
            <a:spLocks noChangeArrowheads="1"/>
          </p:cNvSpPr>
          <p:nvPr/>
        </p:nvSpPr>
        <p:spPr bwMode="auto">
          <a:xfrm>
            <a:off x="1626205" y="4305041"/>
            <a:ext cx="89166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bg1"/>
                </a:solidFill>
                <a:latin typeface="Arial Rounded MT Bold" charset="0"/>
                <a:ea typeface="黑体" charset="0"/>
              </a:defRPr>
            </a:lvl1pPr>
            <a:lvl2pPr marL="742950" indent="-285750" eaLnBrk="0" hangingPunct="0">
              <a:spcBef>
                <a:spcPct val="20000"/>
              </a:spcBef>
              <a:buChar char="–"/>
              <a:defRPr sz="2800">
                <a:solidFill>
                  <a:schemeClr val="bg1"/>
                </a:solidFill>
                <a:latin typeface="Arial Rounded MT Bold" charset="0"/>
                <a:ea typeface="黑体" charset="0"/>
              </a:defRPr>
            </a:lvl2pPr>
            <a:lvl3pPr marL="1143000" indent="-228600" eaLnBrk="0" hangingPunct="0">
              <a:spcBef>
                <a:spcPct val="20000"/>
              </a:spcBef>
              <a:buChar char="•"/>
              <a:defRPr sz="2400">
                <a:solidFill>
                  <a:schemeClr val="bg1"/>
                </a:solidFill>
                <a:latin typeface="Arial Rounded MT Bold" charset="0"/>
                <a:ea typeface="黑体" charset="0"/>
              </a:defRPr>
            </a:lvl3pPr>
            <a:lvl4pPr marL="1600200" indent="-228600" eaLnBrk="0" hangingPunct="0">
              <a:spcBef>
                <a:spcPct val="20000"/>
              </a:spcBef>
              <a:buChar char="–"/>
              <a:defRPr sz="2000">
                <a:solidFill>
                  <a:schemeClr val="bg1"/>
                </a:solidFill>
                <a:latin typeface="Arial Rounded MT Bold" charset="0"/>
                <a:ea typeface="黑体" charset="0"/>
              </a:defRPr>
            </a:lvl4pPr>
            <a:lvl5pPr marL="2057400" indent="-228600" eaLnBrk="0" hangingPunct="0">
              <a:spcBef>
                <a:spcPct val="20000"/>
              </a:spcBef>
              <a:buChar char="»"/>
              <a:defRPr sz="2000">
                <a:solidFill>
                  <a:schemeClr val="bg1"/>
                </a:solidFill>
                <a:latin typeface="Arial Rounded MT Bold" charset="0"/>
                <a:ea typeface="黑体" charset="0"/>
              </a:defRPr>
            </a:lvl5pPr>
            <a:lvl6pPr marL="2514600" indent="-228600" eaLnBrk="0" fontAlgn="base" hangingPunct="0">
              <a:spcBef>
                <a:spcPct val="20000"/>
              </a:spcBef>
              <a:spcAft>
                <a:spcPct val="0"/>
              </a:spcAft>
              <a:buChar char="»"/>
              <a:defRPr sz="2000">
                <a:solidFill>
                  <a:schemeClr val="bg1"/>
                </a:solidFill>
                <a:latin typeface="Arial Rounded MT Bold" charset="0"/>
                <a:ea typeface="黑体" charset="0"/>
              </a:defRPr>
            </a:lvl6pPr>
            <a:lvl7pPr marL="2971800" indent="-228600" eaLnBrk="0" fontAlgn="base" hangingPunct="0">
              <a:spcBef>
                <a:spcPct val="20000"/>
              </a:spcBef>
              <a:spcAft>
                <a:spcPct val="0"/>
              </a:spcAft>
              <a:buChar char="»"/>
              <a:defRPr sz="2000">
                <a:solidFill>
                  <a:schemeClr val="bg1"/>
                </a:solidFill>
                <a:latin typeface="Arial Rounded MT Bold" charset="0"/>
                <a:ea typeface="黑体" charset="0"/>
              </a:defRPr>
            </a:lvl7pPr>
            <a:lvl8pPr marL="3429000" indent="-228600" eaLnBrk="0" fontAlgn="base" hangingPunct="0">
              <a:spcBef>
                <a:spcPct val="20000"/>
              </a:spcBef>
              <a:spcAft>
                <a:spcPct val="0"/>
              </a:spcAft>
              <a:buChar char="»"/>
              <a:defRPr sz="2000">
                <a:solidFill>
                  <a:schemeClr val="bg1"/>
                </a:solidFill>
                <a:latin typeface="Arial Rounded MT Bold" charset="0"/>
                <a:ea typeface="黑体" charset="0"/>
              </a:defRPr>
            </a:lvl8pPr>
            <a:lvl9pPr marL="3886200" indent="-228600" eaLnBrk="0" fontAlgn="base" hangingPunct="0">
              <a:spcBef>
                <a:spcPct val="20000"/>
              </a:spcBef>
              <a:spcAft>
                <a:spcPct val="0"/>
              </a:spcAft>
              <a:buChar char="»"/>
              <a:defRPr sz="2000">
                <a:solidFill>
                  <a:schemeClr val="bg1"/>
                </a:solidFill>
                <a:latin typeface="Arial Rounded MT Bold" charset="0"/>
                <a:ea typeface="黑体" charset="0"/>
              </a:defRPr>
            </a:lvl9pPr>
          </a:lstStyle>
          <a:p>
            <a:pPr eaLnBrk="1" hangingPunct="1">
              <a:spcBef>
                <a:spcPct val="50000"/>
              </a:spcBef>
              <a:buFontTx/>
              <a:buNone/>
            </a:pPr>
            <a:r>
              <a:rPr lang="zh-CN" altLang="zh-CN" b="1" dirty="0">
                <a:solidFill>
                  <a:schemeClr val="tx1"/>
                </a:solidFill>
                <a:latin typeface="Times New Roman" charset="0"/>
                <a:ea typeface="楷体_GB2312" charset="0"/>
              </a:rPr>
              <a:t>价值是凝结（或物化）在商品中的一般人类劳动。</a:t>
            </a:r>
          </a:p>
        </p:txBody>
      </p:sp>
      <p:sp>
        <p:nvSpPr>
          <p:cNvPr id="26" name="五边形 25"/>
          <p:cNvSpPr/>
          <p:nvPr/>
        </p:nvSpPr>
        <p:spPr>
          <a:xfrm>
            <a:off x="-1" y="0"/>
            <a:ext cx="4751295"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a:latin typeface="Kaiti SC" charset="-122"/>
                <a:ea typeface="Kaiti SC" charset="-122"/>
                <a:cs typeface="Kaiti SC" charset="-122"/>
              </a:rPr>
              <a:t>商品经济的形成与发展</a:t>
            </a:r>
          </a:p>
        </p:txBody>
      </p:sp>
    </p:spTree>
    <p:extLst>
      <p:ext uri="{BB962C8B-B14F-4D97-AF65-F5344CB8AC3E}">
        <p14:creationId xmlns:p14="http://schemas.microsoft.com/office/powerpoint/2010/main" val="1725939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6"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1+#ppt_w/2"/>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12"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0-#ppt_w/2"/>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blinds(horizontal)">
                                      <p:cBhvr>
                                        <p:cTn id="29" dur="500"/>
                                        <p:tgtEl>
                                          <p:spTgt spid="25"/>
                                        </p:tgtEl>
                                      </p:cBhvr>
                                    </p:animEffect>
                                  </p:childTnLst>
                                </p:cTn>
                              </p:par>
                              <p:par>
                                <p:cTn id="30" presetID="3" presetClass="entr" presetSubtype="1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blinds(horizontal)">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1" descr="打铁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648" y="3929659"/>
            <a:ext cx="1627187"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椅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248" y="1123701"/>
            <a:ext cx="167640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3"/>
          <p:cNvSpPr txBox="1">
            <a:spLocks noChangeArrowheads="1"/>
          </p:cNvSpPr>
          <p:nvPr/>
        </p:nvSpPr>
        <p:spPr bwMode="auto">
          <a:xfrm>
            <a:off x="6443906" y="4599584"/>
            <a:ext cx="3733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bg1"/>
                </a:solidFill>
                <a:latin typeface="Arial Rounded MT Bold" charset="0"/>
                <a:ea typeface="黑体" charset="0"/>
              </a:defRPr>
            </a:lvl1pPr>
            <a:lvl2pPr marL="742950" indent="-285750" eaLnBrk="0" hangingPunct="0">
              <a:spcBef>
                <a:spcPct val="20000"/>
              </a:spcBef>
              <a:buChar char="–"/>
              <a:defRPr sz="2800">
                <a:solidFill>
                  <a:schemeClr val="bg1"/>
                </a:solidFill>
                <a:latin typeface="Arial Rounded MT Bold" charset="0"/>
                <a:ea typeface="黑体" charset="0"/>
              </a:defRPr>
            </a:lvl2pPr>
            <a:lvl3pPr marL="1143000" indent="-228600" eaLnBrk="0" hangingPunct="0">
              <a:spcBef>
                <a:spcPct val="20000"/>
              </a:spcBef>
              <a:buChar char="•"/>
              <a:defRPr sz="2400">
                <a:solidFill>
                  <a:schemeClr val="bg1"/>
                </a:solidFill>
                <a:latin typeface="Arial Rounded MT Bold" charset="0"/>
                <a:ea typeface="黑体" charset="0"/>
              </a:defRPr>
            </a:lvl3pPr>
            <a:lvl4pPr marL="1600200" indent="-228600" eaLnBrk="0" hangingPunct="0">
              <a:spcBef>
                <a:spcPct val="20000"/>
              </a:spcBef>
              <a:buChar char="–"/>
              <a:defRPr sz="2000">
                <a:solidFill>
                  <a:schemeClr val="bg1"/>
                </a:solidFill>
                <a:latin typeface="Arial Rounded MT Bold" charset="0"/>
                <a:ea typeface="黑体" charset="0"/>
              </a:defRPr>
            </a:lvl4pPr>
            <a:lvl5pPr marL="2057400" indent="-228600" eaLnBrk="0" hangingPunct="0">
              <a:spcBef>
                <a:spcPct val="20000"/>
              </a:spcBef>
              <a:buChar char="»"/>
              <a:defRPr sz="2000">
                <a:solidFill>
                  <a:schemeClr val="bg1"/>
                </a:solidFill>
                <a:latin typeface="Arial Rounded MT Bold" charset="0"/>
                <a:ea typeface="黑体" charset="0"/>
              </a:defRPr>
            </a:lvl5pPr>
            <a:lvl6pPr marL="2514600" indent="-228600" eaLnBrk="0" fontAlgn="base" hangingPunct="0">
              <a:spcBef>
                <a:spcPct val="20000"/>
              </a:spcBef>
              <a:spcAft>
                <a:spcPct val="0"/>
              </a:spcAft>
              <a:buChar char="»"/>
              <a:defRPr sz="2000">
                <a:solidFill>
                  <a:schemeClr val="bg1"/>
                </a:solidFill>
                <a:latin typeface="Arial Rounded MT Bold" charset="0"/>
                <a:ea typeface="黑体" charset="0"/>
              </a:defRPr>
            </a:lvl6pPr>
            <a:lvl7pPr marL="2971800" indent="-228600" eaLnBrk="0" fontAlgn="base" hangingPunct="0">
              <a:spcBef>
                <a:spcPct val="20000"/>
              </a:spcBef>
              <a:spcAft>
                <a:spcPct val="0"/>
              </a:spcAft>
              <a:buChar char="»"/>
              <a:defRPr sz="2000">
                <a:solidFill>
                  <a:schemeClr val="bg1"/>
                </a:solidFill>
                <a:latin typeface="Arial Rounded MT Bold" charset="0"/>
                <a:ea typeface="黑体" charset="0"/>
              </a:defRPr>
            </a:lvl7pPr>
            <a:lvl8pPr marL="3429000" indent="-228600" eaLnBrk="0" fontAlgn="base" hangingPunct="0">
              <a:spcBef>
                <a:spcPct val="20000"/>
              </a:spcBef>
              <a:spcAft>
                <a:spcPct val="0"/>
              </a:spcAft>
              <a:buChar char="»"/>
              <a:defRPr sz="2000">
                <a:solidFill>
                  <a:schemeClr val="bg1"/>
                </a:solidFill>
                <a:latin typeface="Arial Rounded MT Bold" charset="0"/>
                <a:ea typeface="黑体" charset="0"/>
              </a:defRPr>
            </a:lvl8pPr>
            <a:lvl9pPr marL="3886200" indent="-228600" eaLnBrk="0" fontAlgn="base" hangingPunct="0">
              <a:spcBef>
                <a:spcPct val="20000"/>
              </a:spcBef>
              <a:spcAft>
                <a:spcPct val="0"/>
              </a:spcAft>
              <a:buChar char="»"/>
              <a:defRPr sz="2000">
                <a:solidFill>
                  <a:schemeClr val="bg1"/>
                </a:solidFill>
                <a:latin typeface="Arial Rounded MT Bold" charset="0"/>
                <a:ea typeface="黑体" charset="0"/>
              </a:defRPr>
            </a:lvl9pPr>
          </a:lstStyle>
          <a:p>
            <a:pPr eaLnBrk="1" hangingPunct="1">
              <a:spcBef>
                <a:spcPct val="50000"/>
              </a:spcBef>
              <a:buFontTx/>
              <a:buNone/>
            </a:pPr>
            <a:r>
              <a:rPr lang="zh-CN" altLang="zh-CN" sz="3600" b="1" dirty="0">
                <a:solidFill>
                  <a:schemeClr val="tx1"/>
                </a:solidFill>
                <a:latin typeface="仿宋_GB2312" charset="0"/>
                <a:ea typeface="仿宋_GB2312" charset="0"/>
              </a:rPr>
              <a:t>(体力、脑力耗费)</a:t>
            </a:r>
            <a:endParaRPr lang="zh-CN" altLang="zh-CN" sz="1800" dirty="0">
              <a:solidFill>
                <a:schemeClr val="tx1"/>
              </a:solidFill>
              <a:latin typeface="Arial" charset="0"/>
              <a:ea typeface="宋体" charset="0"/>
            </a:endParaRPr>
          </a:p>
        </p:txBody>
      </p:sp>
      <p:graphicFrame>
        <p:nvGraphicFramePr>
          <p:cNvPr id="9" name="Object 14"/>
          <p:cNvGraphicFramePr>
            <a:graphicFrameLocks noChangeAspect="1"/>
          </p:cNvGraphicFramePr>
          <p:nvPr>
            <p:extLst>
              <p:ext uri="{D42A27DB-BD31-4B8C-83A1-F6EECF244321}">
                <p14:modId xmlns:p14="http://schemas.microsoft.com/office/powerpoint/2010/main" val="1950980945"/>
              </p:ext>
            </p:extLst>
          </p:nvPr>
        </p:nvGraphicFramePr>
        <p:xfrm>
          <a:off x="8348906" y="1932584"/>
          <a:ext cx="1066800" cy="2514600"/>
        </p:xfrm>
        <a:graphic>
          <a:graphicData uri="http://schemas.openxmlformats.org/presentationml/2006/ole">
            <mc:AlternateContent xmlns:mc="http://schemas.openxmlformats.org/markup-compatibility/2006">
              <mc:Choice xmlns:v="urn:schemas-microsoft-com:vml" Requires="v">
                <p:oleObj spid="_x0000_s6274" r:id="rId4" imgW="1016231" imgH="2160254" progId="">
                  <p:embed/>
                </p:oleObj>
              </mc:Choice>
              <mc:Fallback>
                <p:oleObj r:id="rId4" imgW="1016231" imgH="2160254" progId="">
                  <p:embed/>
                  <p:pic>
                    <p:nvPicPr>
                      <p:cNvPr id="0" name="Picture 130"/>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48906" y="1932584"/>
                        <a:ext cx="1066800" cy="2514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 Box 15"/>
          <p:cNvSpPr txBox="1">
            <a:spLocks noChangeArrowheads="1"/>
          </p:cNvSpPr>
          <p:nvPr/>
        </p:nvSpPr>
        <p:spPr bwMode="auto">
          <a:xfrm>
            <a:off x="6748706" y="1977034"/>
            <a:ext cx="1447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bg1"/>
                </a:solidFill>
                <a:latin typeface="Arial Rounded MT Bold" charset="0"/>
                <a:ea typeface="黑体" charset="0"/>
              </a:defRPr>
            </a:lvl1pPr>
            <a:lvl2pPr marL="742950" indent="-285750" eaLnBrk="0" hangingPunct="0">
              <a:spcBef>
                <a:spcPct val="20000"/>
              </a:spcBef>
              <a:buChar char="–"/>
              <a:defRPr sz="2800">
                <a:solidFill>
                  <a:schemeClr val="bg1"/>
                </a:solidFill>
                <a:latin typeface="Arial Rounded MT Bold" charset="0"/>
                <a:ea typeface="黑体" charset="0"/>
              </a:defRPr>
            </a:lvl2pPr>
            <a:lvl3pPr marL="1143000" indent="-228600" eaLnBrk="0" hangingPunct="0">
              <a:spcBef>
                <a:spcPct val="20000"/>
              </a:spcBef>
              <a:buChar char="•"/>
              <a:defRPr sz="2400">
                <a:solidFill>
                  <a:schemeClr val="bg1"/>
                </a:solidFill>
                <a:latin typeface="Arial Rounded MT Bold" charset="0"/>
                <a:ea typeface="黑体" charset="0"/>
              </a:defRPr>
            </a:lvl3pPr>
            <a:lvl4pPr marL="1600200" indent="-228600" eaLnBrk="0" hangingPunct="0">
              <a:spcBef>
                <a:spcPct val="20000"/>
              </a:spcBef>
              <a:buChar char="–"/>
              <a:defRPr sz="2000">
                <a:solidFill>
                  <a:schemeClr val="bg1"/>
                </a:solidFill>
                <a:latin typeface="Arial Rounded MT Bold" charset="0"/>
                <a:ea typeface="黑体" charset="0"/>
              </a:defRPr>
            </a:lvl4pPr>
            <a:lvl5pPr marL="2057400" indent="-228600" eaLnBrk="0" hangingPunct="0">
              <a:spcBef>
                <a:spcPct val="20000"/>
              </a:spcBef>
              <a:buChar char="»"/>
              <a:defRPr sz="2000">
                <a:solidFill>
                  <a:schemeClr val="bg1"/>
                </a:solidFill>
                <a:latin typeface="Arial Rounded MT Bold" charset="0"/>
                <a:ea typeface="黑体" charset="0"/>
              </a:defRPr>
            </a:lvl5pPr>
            <a:lvl6pPr marL="2514600" indent="-228600" eaLnBrk="0" fontAlgn="base" hangingPunct="0">
              <a:spcBef>
                <a:spcPct val="20000"/>
              </a:spcBef>
              <a:spcAft>
                <a:spcPct val="0"/>
              </a:spcAft>
              <a:buChar char="»"/>
              <a:defRPr sz="2000">
                <a:solidFill>
                  <a:schemeClr val="bg1"/>
                </a:solidFill>
                <a:latin typeface="Arial Rounded MT Bold" charset="0"/>
                <a:ea typeface="黑体" charset="0"/>
              </a:defRPr>
            </a:lvl6pPr>
            <a:lvl7pPr marL="2971800" indent="-228600" eaLnBrk="0" fontAlgn="base" hangingPunct="0">
              <a:spcBef>
                <a:spcPct val="20000"/>
              </a:spcBef>
              <a:spcAft>
                <a:spcPct val="0"/>
              </a:spcAft>
              <a:buChar char="»"/>
              <a:defRPr sz="2000">
                <a:solidFill>
                  <a:schemeClr val="bg1"/>
                </a:solidFill>
                <a:latin typeface="Arial Rounded MT Bold" charset="0"/>
                <a:ea typeface="黑体" charset="0"/>
              </a:defRPr>
            </a:lvl7pPr>
            <a:lvl8pPr marL="3429000" indent="-228600" eaLnBrk="0" fontAlgn="base" hangingPunct="0">
              <a:spcBef>
                <a:spcPct val="20000"/>
              </a:spcBef>
              <a:spcAft>
                <a:spcPct val="0"/>
              </a:spcAft>
              <a:buChar char="»"/>
              <a:defRPr sz="2000">
                <a:solidFill>
                  <a:schemeClr val="bg1"/>
                </a:solidFill>
                <a:latin typeface="Arial Rounded MT Bold" charset="0"/>
                <a:ea typeface="黑体" charset="0"/>
              </a:defRPr>
            </a:lvl8pPr>
            <a:lvl9pPr marL="3886200" indent="-228600" eaLnBrk="0" fontAlgn="base" hangingPunct="0">
              <a:spcBef>
                <a:spcPct val="20000"/>
              </a:spcBef>
              <a:spcAft>
                <a:spcPct val="0"/>
              </a:spcAft>
              <a:buChar char="»"/>
              <a:defRPr sz="2000">
                <a:solidFill>
                  <a:schemeClr val="bg1"/>
                </a:solidFill>
                <a:latin typeface="Arial Rounded MT Bold" charset="0"/>
                <a:ea typeface="黑体" charset="0"/>
              </a:defRPr>
            </a:lvl9pPr>
          </a:lstStyle>
          <a:p>
            <a:pPr eaLnBrk="1" hangingPunct="1">
              <a:spcBef>
                <a:spcPct val="50000"/>
              </a:spcBef>
              <a:buFontTx/>
              <a:buNone/>
            </a:pPr>
            <a:r>
              <a:rPr lang="zh-CN" altLang="zh-CN" sz="3600" b="1" dirty="0">
                <a:solidFill>
                  <a:schemeClr val="tx1"/>
                </a:solidFill>
                <a:latin typeface="仿宋_GB2312" charset="0"/>
                <a:ea typeface="仿宋_GB2312" charset="0"/>
              </a:rPr>
              <a:t>(凝结)</a:t>
            </a:r>
            <a:endParaRPr lang="zh-CN" altLang="zh-CN" sz="1800" dirty="0">
              <a:solidFill>
                <a:schemeClr val="tx1"/>
              </a:solidFill>
              <a:latin typeface="Arial" charset="0"/>
              <a:ea typeface="宋体" charset="0"/>
            </a:endParaRPr>
          </a:p>
        </p:txBody>
      </p:sp>
      <p:pic>
        <p:nvPicPr>
          <p:cNvPr id="11" name="Picture 16" descr="木匠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2377" y="3304184"/>
            <a:ext cx="1576388" cy="1981200"/>
          </a:xfrm>
          <a:prstGeom prst="rect">
            <a:avLst/>
          </a:prstGeom>
          <a:solidFill>
            <a:srgbClr val="6A1F5F"/>
          </a:solidFill>
          <a:ln>
            <a:noFill/>
          </a:ln>
        </p:spPr>
      </p:pic>
      <p:pic>
        <p:nvPicPr>
          <p:cNvPr id="12" name="Picture 17" descr="锤子"/>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2306" y="1779762"/>
            <a:ext cx="1676400"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五边形 12"/>
          <p:cNvSpPr/>
          <p:nvPr/>
        </p:nvSpPr>
        <p:spPr>
          <a:xfrm>
            <a:off x="-1" y="0"/>
            <a:ext cx="4751295"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a:latin typeface="Kaiti SC" charset="-122"/>
                <a:ea typeface="Kaiti SC" charset="-122"/>
                <a:cs typeface="Kaiti SC" charset="-122"/>
              </a:rPr>
              <a:t>商品经济的形成与发展</a:t>
            </a:r>
          </a:p>
        </p:txBody>
      </p:sp>
    </p:spTree>
    <p:extLst>
      <p:ext uri="{BB962C8B-B14F-4D97-AF65-F5344CB8AC3E}">
        <p14:creationId xmlns:p14="http://schemas.microsoft.com/office/powerpoint/2010/main" val="10059222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par>
                          <p:cTn id="21" fill="hold">
                            <p:stCondLst>
                              <p:cond delay="500"/>
                            </p:stCondLst>
                            <p:childTnLst>
                              <p:par>
                                <p:cTn id="22" presetID="22" presetClass="entr" presetSubtype="2"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right)">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10"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8199" y="5720283"/>
            <a:ext cx="10956846" cy="830997"/>
          </a:xfrm>
          <a:prstGeom prst="rect">
            <a:avLst/>
          </a:prstGeom>
        </p:spPr>
        <p:txBody>
          <a:bodyPr wrap="none">
            <a:spAutoFit/>
          </a:bodyPr>
          <a:lstStyle/>
          <a:p>
            <a:r>
              <a:rPr lang="zh-CN" altLang="zh-CN" dirty="0">
                <a:solidFill>
                  <a:schemeClr val="accent1"/>
                </a:solidFill>
              </a:rPr>
              <a:t> </a:t>
            </a:r>
            <a:r>
              <a:rPr lang="zh-CN" altLang="en-US" sz="2400" b="1" dirty="0">
                <a:solidFill>
                  <a:srgbClr val="FF0000"/>
                </a:solidFill>
              </a:rPr>
              <a:t>劳动二重性，不是两次劳动，也不是两种劳动，是同一劳动的两个方面。</a:t>
            </a:r>
            <a:endParaRPr lang="en-US" altLang="zh-CN" sz="2400" b="1" dirty="0">
              <a:solidFill>
                <a:srgbClr val="FF0000"/>
              </a:solidFill>
            </a:endParaRPr>
          </a:p>
          <a:p>
            <a:r>
              <a:rPr lang="zh-CN" altLang="en-US" sz="2400" b="1" dirty="0">
                <a:solidFill>
                  <a:srgbClr val="FF0000"/>
                </a:solidFill>
              </a:rPr>
              <a:t>具体劳动反映的是人与自然的关系，抽象劳动反映的是商品生产者的社会关系。</a:t>
            </a:r>
          </a:p>
        </p:txBody>
      </p:sp>
      <p:sp>
        <p:nvSpPr>
          <p:cNvPr id="22" name="矩形 21"/>
          <p:cNvSpPr/>
          <p:nvPr/>
        </p:nvSpPr>
        <p:spPr>
          <a:xfrm>
            <a:off x="3694256" y="1042847"/>
            <a:ext cx="4801314" cy="707886"/>
          </a:xfrm>
          <a:prstGeom prst="rect">
            <a:avLst/>
          </a:prstGeom>
          <a:noFill/>
        </p:spPr>
        <p:txBody>
          <a:bodyPr wrap="none" lIns="91440" tIns="45720" rIns="91440" bIns="45720">
            <a:spAutoFit/>
          </a:bodyPr>
          <a:lstStyle/>
          <a:p>
            <a:pPr algn="ctr"/>
            <a:r>
              <a:rPr lang="zh-CN" altLang="en-US" sz="4000" b="1" cap="none" spc="0" dirty="0">
                <a:ln w="0"/>
                <a:effectLst>
                  <a:reflection blurRad="6350" stA="53000" endA="300" endPos="35500" dir="5400000" sy="-90000" algn="bl" rotWithShape="0"/>
                </a:effectLst>
                <a:latin typeface="宋体" pitchFamily="2" charset="-122"/>
                <a:ea typeface="宋体" pitchFamily="2" charset="-122"/>
                <a:cs typeface="Kaiti SC" charset="-122"/>
              </a:rPr>
              <a:t>具体劳动与抽象劳动</a:t>
            </a:r>
            <a:endParaRPr lang="zh-CN" altLang="en-US" sz="4000" b="1" cap="none" spc="0" dirty="0">
              <a:ln w="0"/>
              <a:effectLst>
                <a:reflection blurRad="6350" stA="53000" endA="300" endPos="35500" dir="5400000" sy="-90000" algn="bl" rotWithShape="0"/>
              </a:effectLst>
              <a:latin typeface="宋体" pitchFamily="2" charset="-122"/>
              <a:ea typeface="宋体" pitchFamily="2" charset="-122"/>
            </a:endParaRPr>
          </a:p>
        </p:txBody>
      </p:sp>
      <p:sp>
        <p:nvSpPr>
          <p:cNvPr id="5" name="椭圆 4"/>
          <p:cNvSpPr/>
          <p:nvPr/>
        </p:nvSpPr>
        <p:spPr>
          <a:xfrm>
            <a:off x="4740841" y="2243172"/>
            <a:ext cx="2708144" cy="820373"/>
          </a:xfrm>
          <a:prstGeom prst="ellipse">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200" dirty="0"/>
              <a:t>具体劳动</a:t>
            </a:r>
          </a:p>
        </p:txBody>
      </p:sp>
      <p:sp>
        <p:nvSpPr>
          <p:cNvPr id="23" name="椭圆 22"/>
          <p:cNvSpPr/>
          <p:nvPr/>
        </p:nvSpPr>
        <p:spPr>
          <a:xfrm>
            <a:off x="4813928" y="3948880"/>
            <a:ext cx="2708144" cy="820373"/>
          </a:xfrm>
          <a:prstGeom prst="ellipse">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200" dirty="0"/>
              <a:t>抽象劳动</a:t>
            </a:r>
          </a:p>
        </p:txBody>
      </p:sp>
      <p:grpSp>
        <p:nvGrpSpPr>
          <p:cNvPr id="24" name="组合 59"/>
          <p:cNvGrpSpPr/>
          <p:nvPr/>
        </p:nvGrpSpPr>
        <p:grpSpPr>
          <a:xfrm>
            <a:off x="471727" y="1993877"/>
            <a:ext cx="4269114" cy="1387461"/>
            <a:chOff x="1264428" y="1152525"/>
            <a:chExt cx="6847285" cy="2795588"/>
          </a:xfrm>
        </p:grpSpPr>
        <p:sp>
          <p:nvSpPr>
            <p:cNvPr id="25" name="圆角矩形 24"/>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26" name="圆角矩形 25"/>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16" name="矩形 15"/>
          <p:cNvSpPr/>
          <p:nvPr/>
        </p:nvSpPr>
        <p:spPr>
          <a:xfrm>
            <a:off x="678870" y="2210553"/>
            <a:ext cx="3861782" cy="954107"/>
          </a:xfrm>
          <a:prstGeom prst="rect">
            <a:avLst/>
          </a:prstGeom>
        </p:spPr>
        <p:txBody>
          <a:bodyPr wrap="square">
            <a:spAutoFit/>
          </a:bodyPr>
          <a:lstStyle/>
          <a:p>
            <a:pPr algn="just">
              <a:spcBef>
                <a:spcPct val="0"/>
              </a:spcBef>
            </a:pPr>
            <a:r>
              <a:rPr lang="zh-CN" altLang="en-US" sz="2800" b="1" dirty="0">
                <a:latin typeface="黑体" charset="0"/>
              </a:rPr>
              <a:t>生产一定使用价值的</a:t>
            </a:r>
            <a:r>
              <a:rPr lang="zh-CN" altLang="zh-CN" sz="2800" b="1" dirty="0">
                <a:latin typeface="黑体" charset="0"/>
              </a:rPr>
              <a:t>具体形式的劳动</a:t>
            </a:r>
          </a:p>
        </p:txBody>
      </p:sp>
      <p:grpSp>
        <p:nvGrpSpPr>
          <p:cNvPr id="28" name="组合 59"/>
          <p:cNvGrpSpPr/>
          <p:nvPr/>
        </p:nvGrpSpPr>
        <p:grpSpPr>
          <a:xfrm>
            <a:off x="7635856" y="2094525"/>
            <a:ext cx="4128631" cy="1387461"/>
            <a:chOff x="1264428" y="1152525"/>
            <a:chExt cx="6847285" cy="2795588"/>
          </a:xfrm>
        </p:grpSpPr>
        <p:sp>
          <p:nvSpPr>
            <p:cNvPr id="29" name="圆角矩形 28"/>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30" name="圆角矩形 29"/>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31" name="矩形 30"/>
          <p:cNvSpPr/>
          <p:nvPr/>
        </p:nvSpPr>
        <p:spPr>
          <a:xfrm>
            <a:off x="7869699" y="2288367"/>
            <a:ext cx="3660944" cy="954107"/>
          </a:xfrm>
          <a:prstGeom prst="rect">
            <a:avLst/>
          </a:prstGeom>
        </p:spPr>
        <p:txBody>
          <a:bodyPr wrap="square">
            <a:spAutoFit/>
          </a:bodyPr>
          <a:lstStyle/>
          <a:p>
            <a:pPr algn="just">
              <a:spcBef>
                <a:spcPct val="50000"/>
              </a:spcBef>
            </a:pPr>
            <a:r>
              <a:rPr lang="zh-CN" altLang="zh-CN" sz="2800" b="1" dirty="0">
                <a:latin typeface="黑体" charset="0"/>
              </a:rPr>
              <a:t>具体劳动创造商品的使用价值。</a:t>
            </a:r>
          </a:p>
        </p:txBody>
      </p:sp>
      <p:grpSp>
        <p:nvGrpSpPr>
          <p:cNvPr id="32" name="组合 59"/>
          <p:cNvGrpSpPr/>
          <p:nvPr/>
        </p:nvGrpSpPr>
        <p:grpSpPr>
          <a:xfrm>
            <a:off x="469837" y="3600936"/>
            <a:ext cx="4230307" cy="1818787"/>
            <a:chOff x="1264428" y="1152525"/>
            <a:chExt cx="6847285" cy="2795588"/>
          </a:xfrm>
        </p:grpSpPr>
        <p:sp>
          <p:nvSpPr>
            <p:cNvPr id="33" name="圆角矩形 32"/>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34" name="圆角矩形 33"/>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grpSp>
        <p:nvGrpSpPr>
          <p:cNvPr id="35" name="组合 59"/>
          <p:cNvGrpSpPr/>
          <p:nvPr/>
        </p:nvGrpSpPr>
        <p:grpSpPr>
          <a:xfrm>
            <a:off x="7635856" y="3679703"/>
            <a:ext cx="4269114" cy="1740020"/>
            <a:chOff x="1264428" y="1152525"/>
            <a:chExt cx="6847285" cy="2795588"/>
          </a:xfrm>
        </p:grpSpPr>
        <p:sp>
          <p:nvSpPr>
            <p:cNvPr id="36" name="圆角矩形 35"/>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37" name="圆角矩形 36"/>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38" name="矩形 37"/>
          <p:cNvSpPr/>
          <p:nvPr/>
        </p:nvSpPr>
        <p:spPr>
          <a:xfrm>
            <a:off x="777190" y="3851512"/>
            <a:ext cx="3800017" cy="1384995"/>
          </a:xfrm>
          <a:prstGeom prst="rect">
            <a:avLst/>
          </a:prstGeom>
        </p:spPr>
        <p:txBody>
          <a:bodyPr wrap="square">
            <a:spAutoFit/>
          </a:bodyPr>
          <a:lstStyle/>
          <a:p>
            <a:pPr algn="just"/>
            <a:r>
              <a:rPr lang="zh-CN" altLang="en-US" sz="2800" b="1" dirty="0">
                <a:latin typeface="方正行楷简体" charset="0"/>
              </a:rPr>
              <a:t>撇开一切具体形式的、无差别的一般人类劳动，即脑力和体力的耗费。</a:t>
            </a:r>
            <a:r>
              <a:rPr lang="zh-CN" altLang="zh-CN" sz="2800" b="1" i="1" u="sng" dirty="0">
                <a:latin typeface="方正行楷简体" charset="0"/>
              </a:rPr>
              <a:t> </a:t>
            </a:r>
            <a:endParaRPr lang="zh-CN" altLang="en-US" sz="2800" b="1" dirty="0"/>
          </a:p>
        </p:txBody>
      </p:sp>
      <p:sp>
        <p:nvSpPr>
          <p:cNvPr id="39" name="矩形 38"/>
          <p:cNvSpPr/>
          <p:nvPr/>
        </p:nvSpPr>
        <p:spPr>
          <a:xfrm>
            <a:off x="7998927" y="3963705"/>
            <a:ext cx="3775393" cy="954107"/>
          </a:xfrm>
          <a:prstGeom prst="rect">
            <a:avLst/>
          </a:prstGeom>
        </p:spPr>
        <p:txBody>
          <a:bodyPr wrap="none">
            <a:spAutoFit/>
          </a:bodyPr>
          <a:lstStyle/>
          <a:p>
            <a:pPr algn="just">
              <a:spcBef>
                <a:spcPct val="0"/>
              </a:spcBef>
            </a:pPr>
            <a:r>
              <a:rPr lang="zh-CN" altLang="zh-CN" sz="2800" b="1" dirty="0">
                <a:latin typeface="Times New Roman" charset="0"/>
              </a:rPr>
              <a:t>商品价值的源泉</a:t>
            </a:r>
            <a:r>
              <a:rPr lang="zh-CN" altLang="en-US" sz="2800" b="1" dirty="0">
                <a:latin typeface="Times New Roman" charset="0"/>
              </a:rPr>
              <a:t>；</a:t>
            </a:r>
          </a:p>
          <a:p>
            <a:pPr algn="just">
              <a:spcBef>
                <a:spcPct val="0"/>
              </a:spcBef>
            </a:pPr>
            <a:r>
              <a:rPr lang="zh-CN" altLang="en-US" sz="2800" b="1" dirty="0">
                <a:latin typeface="Times New Roman" charset="0"/>
              </a:rPr>
              <a:t>社会劳动的特殊形式；</a:t>
            </a:r>
            <a:endParaRPr lang="zh-CN" altLang="zh-CN" sz="2800" b="1" dirty="0">
              <a:latin typeface="Times New Roman" charset="0"/>
            </a:endParaRPr>
          </a:p>
        </p:txBody>
      </p:sp>
      <p:sp>
        <p:nvSpPr>
          <p:cNvPr id="40" name="五边形 39"/>
          <p:cNvSpPr/>
          <p:nvPr/>
        </p:nvSpPr>
        <p:spPr>
          <a:xfrm>
            <a:off x="-1" y="0"/>
            <a:ext cx="4751295"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a:latin typeface="Kaiti SC" charset="-122"/>
                <a:ea typeface="Kaiti SC" charset="-122"/>
                <a:cs typeface="Kaiti SC" charset="-122"/>
              </a:rPr>
              <a:t>商品经济的形成与发展</a:t>
            </a:r>
          </a:p>
        </p:txBody>
      </p:sp>
    </p:spTree>
    <p:extLst>
      <p:ext uri="{BB962C8B-B14F-4D97-AF65-F5344CB8AC3E}">
        <p14:creationId xmlns:p14="http://schemas.microsoft.com/office/powerpoint/2010/main" val="800091821"/>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heme/theme1.xml><?xml version="1.0" encoding="utf-8"?>
<a:theme xmlns:a="http://schemas.openxmlformats.org/drawingml/2006/main" name="主题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4" id="{FAC82616-71AD-AD47-AC75-20D10F33AEB3}" vid="{21C4180F-8DBA-934E-AE4E-2CA0B9AEF2D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1673</TotalTime>
  <Words>3793</Words>
  <Application>Microsoft Office PowerPoint</Application>
  <PresentationFormat>宽屏</PresentationFormat>
  <Paragraphs>389</Paragraphs>
  <Slides>54</Slides>
  <Notes>3</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0</vt:i4>
      </vt:variant>
      <vt:variant>
        <vt:lpstr>幻灯片标题</vt:lpstr>
      </vt:variant>
      <vt:variant>
        <vt:i4>54</vt:i4>
      </vt:variant>
    </vt:vector>
  </HeadingPairs>
  <TitlesOfParts>
    <vt:vector size="77" baseType="lpstr">
      <vt:lpstr>Heiti SC Light</vt:lpstr>
      <vt:lpstr>HiraginoSans-W3</vt:lpstr>
      <vt:lpstr>Kaiti SC</vt:lpstr>
      <vt:lpstr>Segoe UI Light 8</vt:lpstr>
      <vt:lpstr>ZapfDingbatsITC</vt:lpstr>
      <vt:lpstr>等线</vt:lpstr>
      <vt:lpstr>等线 Light</vt:lpstr>
      <vt:lpstr>方正大黑简体</vt:lpstr>
      <vt:lpstr>方正行楷简体</vt:lpstr>
      <vt:lpstr>方正兰亭黑_GBK</vt:lpstr>
      <vt:lpstr>仿宋_GB2312</vt:lpstr>
      <vt:lpstr>黑体</vt:lpstr>
      <vt:lpstr>华康俪金黑W8(P)</vt:lpstr>
      <vt:lpstr>STKaiti</vt:lpstr>
      <vt:lpstr>楷体_GB2312</vt:lpstr>
      <vt:lpstr>宋体</vt:lpstr>
      <vt:lpstr>Microsoft YaHei</vt:lpstr>
      <vt:lpstr>Agency FB</vt:lpstr>
      <vt:lpstr>Arial</vt:lpstr>
      <vt:lpstr>Calibri</vt:lpstr>
      <vt:lpstr>Times New Roman</vt:lpstr>
      <vt:lpstr>Wingdings</vt:lpstr>
      <vt:lpstr>主题4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价值形式与货币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剩余价值是雇佣工人所创造的并被资本家无偿占有的超过劳动力价值的那部分价值。</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1710670843@qq.com</cp:lastModifiedBy>
  <cp:revision>173</cp:revision>
  <dcterms:created xsi:type="dcterms:W3CDTF">2018-12-11T02:44:11Z</dcterms:created>
  <dcterms:modified xsi:type="dcterms:W3CDTF">2021-01-05T08:41:42Z</dcterms:modified>
</cp:coreProperties>
</file>